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672" r:id="rId5"/>
  </p:sldMasterIdLst>
  <p:notesMasterIdLst>
    <p:notesMasterId r:id="rId44"/>
  </p:notesMasterIdLst>
  <p:sldIdLst>
    <p:sldId id="477" r:id="rId6"/>
    <p:sldId id="549" r:id="rId7"/>
    <p:sldId id="542" r:id="rId8"/>
    <p:sldId id="540" r:id="rId9"/>
    <p:sldId id="259" r:id="rId10"/>
    <p:sldId id="261" r:id="rId11"/>
    <p:sldId id="262" r:id="rId12"/>
    <p:sldId id="298" r:id="rId13"/>
    <p:sldId id="543" r:id="rId14"/>
    <p:sldId id="304" r:id="rId15"/>
    <p:sldId id="386" r:id="rId16"/>
    <p:sldId id="392" r:id="rId17"/>
    <p:sldId id="393" r:id="rId18"/>
    <p:sldId id="328" r:id="rId19"/>
    <p:sldId id="338" r:id="rId20"/>
    <p:sldId id="390" r:id="rId21"/>
    <p:sldId id="394" r:id="rId22"/>
    <p:sldId id="395" r:id="rId23"/>
    <p:sldId id="544" r:id="rId24"/>
    <p:sldId id="305" r:id="rId25"/>
    <p:sldId id="345" r:id="rId26"/>
    <p:sldId id="350" r:id="rId27"/>
    <p:sldId id="351" r:id="rId28"/>
    <p:sldId id="346" r:id="rId29"/>
    <p:sldId id="352" r:id="rId30"/>
    <p:sldId id="484" r:id="rId31"/>
    <p:sldId id="347" r:id="rId32"/>
    <p:sldId id="348" r:id="rId33"/>
    <p:sldId id="349" r:id="rId34"/>
    <p:sldId id="353" r:id="rId35"/>
    <p:sldId id="354" r:id="rId36"/>
    <p:sldId id="355" r:id="rId37"/>
    <p:sldId id="396" r:id="rId38"/>
    <p:sldId id="545" r:id="rId39"/>
    <p:sldId id="546" r:id="rId40"/>
    <p:sldId id="547" r:id="rId41"/>
    <p:sldId id="548" r:id="rId42"/>
    <p:sldId id="5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727"/>
    <a:srgbClr val="877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4660"/>
  </p:normalViewPr>
  <p:slideViewPr>
    <p:cSldViewPr snapToGrid="0">
      <p:cViewPr varScale="1">
        <p:scale>
          <a:sx n="85" d="100"/>
          <a:sy n="85" d="100"/>
        </p:scale>
        <p:origin x="59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urnutRM\Desktop\Millennial%20Survey%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themeOverride" Target="../theme/themeOverride1.xml"/><Relationship Id="rId7" Type="http://schemas.openxmlformats.org/officeDocument/2006/relationships/image" Target="../media/image9.svg"/><Relationship Id="rId12" Type="http://schemas.openxmlformats.org/officeDocument/2006/relationships/image" Target="../media/image14.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oleObject" Target="file:///C:\Users\CurnutRM\Desktop\Millennial%20Survey%20Charts.xlsx" TargetMode="External"/></Relationships>
</file>

<file path=ppt/charts/_rels/chart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oleObject" Target="file:///C:\Users\CurnutRM\Desktop\Millennial%20Survey%20Charts.xlsx" TargetMode="External"/><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charts/_rels/char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2.svg"/><Relationship Id="rId3" Type="http://schemas.openxmlformats.org/officeDocument/2006/relationships/themeOverride" Target="../theme/themeOverride2.xml"/><Relationship Id="rId7" Type="http://schemas.openxmlformats.org/officeDocument/2006/relationships/image" Target="../media/image29.svg"/><Relationship Id="rId12" Type="http://schemas.openxmlformats.org/officeDocument/2006/relationships/image" Target="../media/image14.png"/><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image" Target="../media/image8.png"/><Relationship Id="rId11" Type="http://schemas.openxmlformats.org/officeDocument/2006/relationships/image" Target="../media/image31.svg"/><Relationship Id="rId5" Type="http://schemas.openxmlformats.org/officeDocument/2006/relationships/image" Target="../media/image28.svg"/><Relationship Id="rId15" Type="http://schemas.openxmlformats.org/officeDocument/2006/relationships/chartUserShapes" Target="../drawing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30.svg"/><Relationship Id="rId14" Type="http://schemas.openxmlformats.org/officeDocument/2006/relationships/oleObject" Target="file:///C:\Users\CurnutRM\Desktop\Millennial%20Survey%20Chart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CurnutRM\Desktop\Millennial%20Survey%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tfs85\special$\LCMS2GSVBUSSVC\Research%20Services\Current%20Projects\2016%20-%20Millennials%20Retention\Survey%20of%20Millennials\Analysis\Millennial%20Survey%20OpenEnded%20Coding%20VALID%20ONL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tfs85\special$\LCMS2GSVBUSSVC\Research%20Services\Current%20Projects\2016%20-%20Millennials%20Retention\Survey%20of%20Millennials\Analysis\Millennial%20Survey%20OpenEnded%20Coding%20VALID%20ONL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71-406E-9BF1-46DF208C32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71-406E-9BF1-46DF208C32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71-406E-9BF1-46DF208C32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71-406E-9BF1-46DF208C32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71-406E-9BF1-46DF208C32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471-406E-9BF1-46DF208C321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471-406E-9BF1-46DF208C321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471-406E-9BF1-46DF208C321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471-406E-9BF1-46DF208C321E}"/>
              </c:ext>
            </c:extLst>
          </c:dPt>
          <c:dLbls>
            <c:dLbl>
              <c:idx val="7"/>
              <c:layout>
                <c:manualLayout>
                  <c:x val="-3.482426486649539E-2"/>
                  <c:y val="-3.374208975411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71-406E-9BF1-46DF208C321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Sheet1!$C$4:$C$11</c:f>
              <c:strCache>
                <c:ptCount val="8"/>
                <c:pt idx="0">
                  <c:v>LCMS Lutherans</c:v>
                </c:pt>
                <c:pt idx="1">
                  <c:v>Non-Denominational</c:v>
                </c:pt>
                <c:pt idx="2">
                  <c:v>Believe but not going to church</c:v>
                </c:pt>
                <c:pt idx="3">
                  <c:v>ELCA Lutheran</c:v>
                </c:pt>
                <c:pt idx="4">
                  <c:v>Other Lutheran</c:v>
                </c:pt>
                <c:pt idx="5">
                  <c:v>Other Protestant</c:v>
                </c:pt>
                <c:pt idx="6">
                  <c:v>Atheist/Agnostic/Other faith</c:v>
                </c:pt>
                <c:pt idx="7">
                  <c:v>Catholic/Orthodox</c:v>
                </c:pt>
              </c:strCache>
            </c:strRef>
          </c:cat>
          <c:val>
            <c:numRef>
              <c:f>Sheet1!$D$4:$D$11</c:f>
              <c:numCache>
                <c:formatCode>General</c:formatCode>
                <c:ptCount val="8"/>
                <c:pt idx="0" formatCode="#,##0">
                  <c:v>1659</c:v>
                </c:pt>
                <c:pt idx="1">
                  <c:v>107</c:v>
                </c:pt>
                <c:pt idx="2">
                  <c:v>63</c:v>
                </c:pt>
                <c:pt idx="3">
                  <c:v>44</c:v>
                </c:pt>
                <c:pt idx="4">
                  <c:v>34</c:v>
                </c:pt>
                <c:pt idx="5">
                  <c:v>63</c:v>
                </c:pt>
                <c:pt idx="6">
                  <c:v>55</c:v>
                </c:pt>
                <c:pt idx="7">
                  <c:v>11</c:v>
                </c:pt>
              </c:numCache>
            </c:numRef>
          </c:val>
          <c:extLst>
            <c:ext xmlns:c16="http://schemas.microsoft.com/office/drawing/2014/chart" uri="{C3380CC4-5D6E-409C-BE32-E72D297353CC}">
              <c16:uniqueId val="{00000012-2471-406E-9BF1-46DF208C321E}"/>
            </c:ext>
          </c:extLst>
        </c:ser>
        <c:dLbls>
          <c:showLegendKey val="0"/>
          <c:showVal val="0"/>
          <c:showCatName val="0"/>
          <c:showSerName val="0"/>
          <c:showPercent val="0"/>
          <c:showBubbleSize val="0"/>
          <c:showLeaderLines val="1"/>
        </c:dLbls>
        <c:gapWidth val="100"/>
        <c:splitType val="pos"/>
        <c:splitPos val="7"/>
        <c:secondPieSize val="103"/>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55584102185374"/>
          <c:y val="8.019019361710221E-2"/>
          <c:w val="0.62346498299337416"/>
          <c:h val="0.72962044961771078"/>
        </c:manualLayout>
      </c:layout>
      <c:scatterChart>
        <c:scatterStyle val="lineMarker"/>
        <c:varyColors val="0"/>
        <c:ser>
          <c:idx val="0"/>
          <c:order val="0"/>
          <c:tx>
            <c:strRef>
              <c:f>'Factors (2)'!$D$4</c:f>
              <c:strCache>
                <c:ptCount val="1"/>
                <c:pt idx="0">
                  <c:v>Active LCMS</c:v>
                </c:pt>
              </c:strCache>
            </c:strRef>
          </c:tx>
          <c:spPr>
            <a:ln w="25400" cap="rnd">
              <a:noFill/>
              <a:round/>
            </a:ln>
            <a:effectLst/>
          </c:spPr>
          <c:marker>
            <c:symbol val="circle"/>
            <c:size val="18"/>
            <c:spPr>
              <a:blipFill>
                <a:blip xmlns:r="http://schemas.openxmlformats.org/officeDocument/2006/relationships" r:embed="rId4">
                  <a:extLst>
                    <a:ext uri="{96DAC541-7B7A-43D3-8B79-37D633B846F1}">
                      <asvg:svgBlip xmlns:asvg="http://schemas.microsoft.com/office/drawing/2016/SVG/main" r:embed="rId5"/>
                    </a:ext>
                  </a:extLst>
                </a:blip>
                <a:stretch>
                  <a:fillRect t="-100000"/>
                </a:stretch>
              </a:blipFill>
              <a:ln w="349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'Factors (2)'!$D$5:$D$49</c:f>
              <c:numCache>
                <c:formatCode>0%</c:formatCode>
                <c:ptCount val="45"/>
                <c:pt idx="0">
                  <c:v>0.22700000000000001</c:v>
                </c:pt>
                <c:pt idx="1">
                  <c:v>0.68200000000000005</c:v>
                </c:pt>
                <c:pt idx="2">
                  <c:v>0.21</c:v>
                </c:pt>
                <c:pt idx="3">
                  <c:v>0.12</c:v>
                </c:pt>
                <c:pt idx="4">
                  <c:v>0.28000000000000003</c:v>
                </c:pt>
                <c:pt idx="5">
                  <c:v>0.46400000000000002</c:v>
                </c:pt>
                <c:pt idx="6">
                  <c:v>0.48099999999999998</c:v>
                </c:pt>
                <c:pt idx="7">
                  <c:v>0.46700000000000003</c:v>
                </c:pt>
                <c:pt idx="8">
                  <c:v>0.42399999999999999</c:v>
                </c:pt>
                <c:pt idx="9">
                  <c:v>0.67400000000000004</c:v>
                </c:pt>
                <c:pt idx="10">
                  <c:v>0.222</c:v>
                </c:pt>
                <c:pt idx="11">
                  <c:v>0.38800000000000001</c:v>
                </c:pt>
                <c:pt idx="12">
                  <c:v>0.61299999999999999</c:v>
                </c:pt>
                <c:pt idx="13">
                  <c:v>0.377</c:v>
                </c:pt>
                <c:pt idx="14">
                  <c:v>0.65600000000000003</c:v>
                </c:pt>
                <c:pt idx="15">
                  <c:v>0.34300000000000003</c:v>
                </c:pt>
                <c:pt idx="16">
                  <c:v>0.36899999999999999</c:v>
                </c:pt>
                <c:pt idx="17">
                  <c:v>0.53100000000000003</c:v>
                </c:pt>
                <c:pt idx="18">
                  <c:v>0.28100000000000003</c:v>
                </c:pt>
                <c:pt idx="19">
                  <c:v>0.40699999999999997</c:v>
                </c:pt>
                <c:pt idx="20">
                  <c:v>0.41</c:v>
                </c:pt>
                <c:pt idx="21">
                  <c:v>0.46</c:v>
                </c:pt>
                <c:pt idx="22">
                  <c:v>0.8</c:v>
                </c:pt>
                <c:pt idx="23">
                  <c:v>0.15</c:v>
                </c:pt>
                <c:pt idx="24">
                  <c:v>0.15</c:v>
                </c:pt>
                <c:pt idx="25">
                  <c:v>0.38200000000000001</c:v>
                </c:pt>
                <c:pt idx="26">
                  <c:v>0.11</c:v>
                </c:pt>
                <c:pt idx="27">
                  <c:v>0.28000000000000003</c:v>
                </c:pt>
                <c:pt idx="28">
                  <c:v>0.78200000000000003</c:v>
                </c:pt>
                <c:pt idx="29">
                  <c:v>0.1</c:v>
                </c:pt>
                <c:pt idx="30">
                  <c:v>0.42699999999999999</c:v>
                </c:pt>
                <c:pt idx="31">
                  <c:v>0.73</c:v>
                </c:pt>
                <c:pt idx="32">
                  <c:v>0.627</c:v>
                </c:pt>
                <c:pt idx="33">
                  <c:v>0.879</c:v>
                </c:pt>
                <c:pt idx="34">
                  <c:v>0.8</c:v>
                </c:pt>
                <c:pt idx="35">
                  <c:v>0.48</c:v>
                </c:pt>
                <c:pt idx="36">
                  <c:v>0.36499999999999999</c:v>
                </c:pt>
                <c:pt idx="37">
                  <c:v>0.73</c:v>
                </c:pt>
                <c:pt idx="38">
                  <c:v>0.72099999999999997</c:v>
                </c:pt>
                <c:pt idx="39">
                  <c:v>0.504</c:v>
                </c:pt>
                <c:pt idx="40">
                  <c:v>0.15</c:v>
                </c:pt>
                <c:pt idx="41">
                  <c:v>0.13</c:v>
                </c:pt>
                <c:pt idx="42">
                  <c:v>0.69599999999999995</c:v>
                </c:pt>
                <c:pt idx="43">
                  <c:v>0.54400000000000004</c:v>
                </c:pt>
                <c:pt idx="44">
                  <c:v>0.57299999999999995</c:v>
                </c:pt>
              </c:numCache>
            </c:numRef>
          </c:xVal>
          <c:yVal>
            <c:numRef>
              <c:f>'Factors (2)'!$C$5:$C$49</c:f>
              <c:numCache>
                <c:formatCode>General</c:formatCode>
                <c:ptCount val="45"/>
                <c:pt idx="0">
                  <c:v>44</c:v>
                </c:pt>
                <c:pt idx="1">
                  <c:v>45</c:v>
                </c:pt>
                <c:pt idx="2">
                  <c:v>43</c:v>
                </c:pt>
                <c:pt idx="3">
                  <c:v>42</c:v>
                </c:pt>
                <c:pt idx="4">
                  <c:v>41</c:v>
                </c:pt>
                <c:pt idx="5">
                  <c:v>40</c:v>
                </c:pt>
                <c:pt idx="6">
                  <c:v>39</c:v>
                </c:pt>
                <c:pt idx="7">
                  <c:v>38</c:v>
                </c:pt>
                <c:pt idx="8">
                  <c:v>37</c:v>
                </c:pt>
                <c:pt idx="9">
                  <c:v>36</c:v>
                </c:pt>
                <c:pt idx="10">
                  <c:v>35</c:v>
                </c:pt>
                <c:pt idx="11">
                  <c:v>34</c:v>
                </c:pt>
                <c:pt idx="12">
                  <c:v>26</c:v>
                </c:pt>
                <c:pt idx="13">
                  <c:v>25</c:v>
                </c:pt>
                <c:pt idx="14">
                  <c:v>31</c:v>
                </c:pt>
                <c:pt idx="15">
                  <c:v>12</c:v>
                </c:pt>
                <c:pt idx="16">
                  <c:v>29</c:v>
                </c:pt>
                <c:pt idx="17">
                  <c:v>28</c:v>
                </c:pt>
                <c:pt idx="20">
                  <c:v>24</c:v>
                </c:pt>
                <c:pt idx="21">
                  <c:v>23</c:v>
                </c:pt>
                <c:pt idx="22">
                  <c:v>22</c:v>
                </c:pt>
                <c:pt idx="24">
                  <c:v>5</c:v>
                </c:pt>
                <c:pt idx="25">
                  <c:v>4</c:v>
                </c:pt>
                <c:pt idx="27">
                  <c:v>3</c:v>
                </c:pt>
                <c:pt idx="28">
                  <c:v>2</c:v>
                </c:pt>
                <c:pt idx="29">
                  <c:v>1</c:v>
                </c:pt>
                <c:pt idx="30">
                  <c:v>11</c:v>
                </c:pt>
                <c:pt idx="31">
                  <c:v>9</c:v>
                </c:pt>
                <c:pt idx="32">
                  <c:v>10</c:v>
                </c:pt>
                <c:pt idx="33">
                  <c:v>8</c:v>
                </c:pt>
                <c:pt idx="34">
                  <c:v>7</c:v>
                </c:pt>
                <c:pt idx="35">
                  <c:v>21</c:v>
                </c:pt>
                <c:pt idx="36">
                  <c:v>13</c:v>
                </c:pt>
                <c:pt idx="37">
                  <c:v>15</c:v>
                </c:pt>
                <c:pt idx="38">
                  <c:v>14</c:v>
                </c:pt>
                <c:pt idx="39">
                  <c:v>20</c:v>
                </c:pt>
                <c:pt idx="40">
                  <c:v>16</c:v>
                </c:pt>
                <c:pt idx="41">
                  <c:v>17</c:v>
                </c:pt>
                <c:pt idx="42">
                  <c:v>18</c:v>
                </c:pt>
                <c:pt idx="44">
                  <c:v>19</c:v>
                </c:pt>
              </c:numCache>
            </c:numRef>
          </c:yVal>
          <c:smooth val="0"/>
          <c:extLst>
            <c:ext xmlns:c16="http://schemas.microsoft.com/office/drawing/2014/chart" uri="{C3380CC4-5D6E-409C-BE32-E72D297353CC}">
              <c16:uniqueId val="{00000000-AC6C-46AF-B33E-62315CE447A0}"/>
            </c:ext>
          </c:extLst>
        </c:ser>
        <c:ser>
          <c:idx val="1"/>
          <c:order val="1"/>
          <c:tx>
            <c:strRef>
              <c:f>'Factors (2)'!$G$4</c:f>
              <c:strCache>
                <c:ptCount val="1"/>
                <c:pt idx="0">
                  <c:v>Nominal LCMS</c:v>
                </c:pt>
              </c:strCache>
            </c:strRef>
          </c:tx>
          <c:spPr>
            <a:ln w="25400" cap="rnd">
              <a:noFill/>
              <a:round/>
            </a:ln>
            <a:effectLst/>
          </c:spPr>
          <c:marker>
            <c:symbol val="circle"/>
            <c:size val="18"/>
            <c:spPr>
              <a:blipFill>
                <a:blip xmlns:r="http://schemas.openxmlformats.org/officeDocument/2006/relationships" r:embed="rId6">
                  <a:extLst>
                    <a:ext uri="{96DAC541-7B7A-43D3-8B79-37D633B846F1}">
                      <asvg:svgBlip xmlns:asvg="http://schemas.microsoft.com/office/drawing/2016/SVG/main" r:embed="rId7"/>
                    </a:ext>
                  </a:extLst>
                </a:blip>
                <a:stretch>
                  <a:fillRect t="-100000"/>
                </a:stretch>
              </a:blipFill>
              <a:ln w="34925">
                <a:noFill/>
              </a:ln>
              <a:effectLst/>
            </c:spPr>
          </c:marker>
          <c:dLbls>
            <c:dLbl>
              <c:idx val="13"/>
              <c:delete val="1"/>
              <c:extLst>
                <c:ext xmlns:c15="http://schemas.microsoft.com/office/drawing/2012/chart" uri="{CE6537A1-D6FC-4f65-9D91-7224C49458BB}"/>
                <c:ext xmlns:c16="http://schemas.microsoft.com/office/drawing/2014/chart" uri="{C3380CC4-5D6E-409C-BE32-E72D297353CC}">
                  <c16:uniqueId val="{0000000B-AC6C-46AF-B33E-62315CE447A0}"/>
                </c:ext>
              </c:extLst>
            </c:dLbl>
            <c:dLbl>
              <c:idx val="21"/>
              <c:delete val="1"/>
              <c:extLst>
                <c:ext xmlns:c15="http://schemas.microsoft.com/office/drawing/2012/chart" uri="{CE6537A1-D6FC-4f65-9D91-7224C49458BB}"/>
                <c:ext xmlns:c16="http://schemas.microsoft.com/office/drawing/2014/chart" uri="{C3380CC4-5D6E-409C-BE32-E72D297353CC}">
                  <c16:uniqueId val="{0000000E-AC6C-46AF-B33E-62315CE447A0}"/>
                </c:ext>
              </c:extLst>
            </c:dLbl>
            <c:dLbl>
              <c:idx val="38"/>
              <c:delete val="1"/>
              <c:extLst>
                <c:ext xmlns:c15="http://schemas.microsoft.com/office/drawing/2012/chart" uri="{CE6537A1-D6FC-4f65-9D91-7224C49458BB}"/>
                <c:ext xmlns:c16="http://schemas.microsoft.com/office/drawing/2014/chart" uri="{C3380CC4-5D6E-409C-BE32-E72D297353CC}">
                  <c16:uniqueId val="{00000001-AC6C-46AF-B33E-62315CE447A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'Factors (2)'!$G$5:$G$49</c:f>
              <c:numCache>
                <c:formatCode>0%</c:formatCode>
                <c:ptCount val="45"/>
                <c:pt idx="0">
                  <c:v>0.13200000000000001</c:v>
                </c:pt>
                <c:pt idx="1">
                  <c:v>0.51600000000000001</c:v>
                </c:pt>
                <c:pt idx="2">
                  <c:v>0.14000000000000001</c:v>
                </c:pt>
                <c:pt idx="3">
                  <c:v>0.193</c:v>
                </c:pt>
                <c:pt idx="4">
                  <c:v>0.3</c:v>
                </c:pt>
                <c:pt idx="5">
                  <c:v>0.51600000000000001</c:v>
                </c:pt>
                <c:pt idx="6">
                  <c:v>0.47199999999999998</c:v>
                </c:pt>
                <c:pt idx="7">
                  <c:v>0.52800000000000002</c:v>
                </c:pt>
                <c:pt idx="8">
                  <c:v>0.41499999999999998</c:v>
                </c:pt>
                <c:pt idx="9">
                  <c:v>0.81100000000000005</c:v>
                </c:pt>
                <c:pt idx="10">
                  <c:v>0.14499999999999999</c:v>
                </c:pt>
                <c:pt idx="11">
                  <c:v>0.77300000000000002</c:v>
                </c:pt>
                <c:pt idx="12">
                  <c:v>0.22700000000000001</c:v>
                </c:pt>
                <c:pt idx="13">
                  <c:v>0.13</c:v>
                </c:pt>
                <c:pt idx="14">
                  <c:v>0.67</c:v>
                </c:pt>
                <c:pt idx="15">
                  <c:v>0.42099999999999999</c:v>
                </c:pt>
                <c:pt idx="16">
                  <c:v>0.36099999999999999</c:v>
                </c:pt>
                <c:pt idx="17">
                  <c:v>0.51900000000000002</c:v>
                </c:pt>
                <c:pt idx="18">
                  <c:v>0.32100000000000001</c:v>
                </c:pt>
                <c:pt idx="19">
                  <c:v>0.39800000000000002</c:v>
                </c:pt>
                <c:pt idx="20">
                  <c:v>0.32100000000000001</c:v>
                </c:pt>
                <c:pt idx="21">
                  <c:v>0.41499999999999998</c:v>
                </c:pt>
                <c:pt idx="22">
                  <c:v>0.45</c:v>
                </c:pt>
                <c:pt idx="23">
                  <c:v>0.32</c:v>
                </c:pt>
                <c:pt idx="24">
                  <c:v>3.1E-2</c:v>
                </c:pt>
                <c:pt idx="25">
                  <c:v>0.56000000000000005</c:v>
                </c:pt>
                <c:pt idx="26">
                  <c:v>0.17699999999999999</c:v>
                </c:pt>
                <c:pt idx="27">
                  <c:v>0.51900000000000002</c:v>
                </c:pt>
                <c:pt idx="28">
                  <c:v>0.60099999999999998</c:v>
                </c:pt>
                <c:pt idx="29">
                  <c:v>0.29599999999999999</c:v>
                </c:pt>
                <c:pt idx="30">
                  <c:v>0.42</c:v>
                </c:pt>
                <c:pt idx="31">
                  <c:v>0.67700000000000005</c:v>
                </c:pt>
                <c:pt idx="32">
                  <c:v>0.56399999999999995</c:v>
                </c:pt>
                <c:pt idx="33">
                  <c:v>0.78300000000000003</c:v>
                </c:pt>
                <c:pt idx="34">
                  <c:v>0.66900000000000004</c:v>
                </c:pt>
                <c:pt idx="35">
                  <c:v>0.54400000000000004</c:v>
                </c:pt>
                <c:pt idx="36">
                  <c:v>0.374</c:v>
                </c:pt>
                <c:pt idx="37">
                  <c:v>0.64500000000000002</c:v>
                </c:pt>
                <c:pt idx="38">
                  <c:v>0.58699999999999997</c:v>
                </c:pt>
                <c:pt idx="39">
                  <c:v>0.44600000000000001</c:v>
                </c:pt>
                <c:pt idx="40">
                  <c:v>0.19800000000000001</c:v>
                </c:pt>
                <c:pt idx="41">
                  <c:v>0.182</c:v>
                </c:pt>
                <c:pt idx="42">
                  <c:v>0.59899999999999998</c:v>
                </c:pt>
                <c:pt idx="43">
                  <c:v>0.41899999999999998</c:v>
                </c:pt>
                <c:pt idx="44">
                  <c:v>0.439</c:v>
                </c:pt>
              </c:numCache>
            </c:numRef>
          </c:xVal>
          <c:yVal>
            <c:numRef>
              <c:f>'Factors (2)'!$C$5:$C$49</c:f>
              <c:numCache>
                <c:formatCode>General</c:formatCode>
                <c:ptCount val="45"/>
                <c:pt idx="0">
                  <c:v>44</c:v>
                </c:pt>
                <c:pt idx="1">
                  <c:v>45</c:v>
                </c:pt>
                <c:pt idx="2">
                  <c:v>43</c:v>
                </c:pt>
                <c:pt idx="3">
                  <c:v>42</c:v>
                </c:pt>
                <c:pt idx="4">
                  <c:v>41</c:v>
                </c:pt>
                <c:pt idx="5">
                  <c:v>40</c:v>
                </c:pt>
                <c:pt idx="6">
                  <c:v>39</c:v>
                </c:pt>
                <c:pt idx="7">
                  <c:v>38</c:v>
                </c:pt>
                <c:pt idx="8">
                  <c:v>37</c:v>
                </c:pt>
                <c:pt idx="9">
                  <c:v>36</c:v>
                </c:pt>
                <c:pt idx="10">
                  <c:v>35</c:v>
                </c:pt>
                <c:pt idx="11">
                  <c:v>34</c:v>
                </c:pt>
                <c:pt idx="12">
                  <c:v>26</c:v>
                </c:pt>
                <c:pt idx="13">
                  <c:v>25</c:v>
                </c:pt>
                <c:pt idx="14">
                  <c:v>31</c:v>
                </c:pt>
                <c:pt idx="15">
                  <c:v>12</c:v>
                </c:pt>
                <c:pt idx="16">
                  <c:v>29</c:v>
                </c:pt>
                <c:pt idx="17">
                  <c:v>28</c:v>
                </c:pt>
                <c:pt idx="20">
                  <c:v>24</c:v>
                </c:pt>
                <c:pt idx="21">
                  <c:v>23</c:v>
                </c:pt>
                <c:pt idx="22">
                  <c:v>22</c:v>
                </c:pt>
                <c:pt idx="24">
                  <c:v>5</c:v>
                </c:pt>
                <c:pt idx="25">
                  <c:v>4</c:v>
                </c:pt>
                <c:pt idx="27">
                  <c:v>3</c:v>
                </c:pt>
                <c:pt idx="28">
                  <c:v>2</c:v>
                </c:pt>
                <c:pt idx="29">
                  <c:v>1</c:v>
                </c:pt>
                <c:pt idx="30">
                  <c:v>11</c:v>
                </c:pt>
                <c:pt idx="31">
                  <c:v>9</c:v>
                </c:pt>
                <c:pt idx="32">
                  <c:v>10</c:v>
                </c:pt>
                <c:pt idx="33">
                  <c:v>8</c:v>
                </c:pt>
                <c:pt idx="34">
                  <c:v>7</c:v>
                </c:pt>
                <c:pt idx="35">
                  <c:v>21</c:v>
                </c:pt>
                <c:pt idx="36">
                  <c:v>13</c:v>
                </c:pt>
                <c:pt idx="37">
                  <c:v>15</c:v>
                </c:pt>
                <c:pt idx="38">
                  <c:v>14</c:v>
                </c:pt>
                <c:pt idx="39">
                  <c:v>20</c:v>
                </c:pt>
                <c:pt idx="40">
                  <c:v>16</c:v>
                </c:pt>
                <c:pt idx="41">
                  <c:v>17</c:v>
                </c:pt>
                <c:pt idx="42">
                  <c:v>18</c:v>
                </c:pt>
                <c:pt idx="44">
                  <c:v>19</c:v>
                </c:pt>
              </c:numCache>
            </c:numRef>
          </c:yVal>
          <c:smooth val="0"/>
          <c:extLst>
            <c:ext xmlns:c16="http://schemas.microsoft.com/office/drawing/2014/chart" uri="{C3380CC4-5D6E-409C-BE32-E72D297353CC}">
              <c16:uniqueId val="{00000002-AC6C-46AF-B33E-62315CE447A0}"/>
            </c:ext>
          </c:extLst>
        </c:ser>
        <c:ser>
          <c:idx val="2"/>
          <c:order val="2"/>
          <c:tx>
            <c:strRef>
              <c:f>'Factors (2)'!$E$4</c:f>
              <c:strCache>
                <c:ptCount val="1"/>
                <c:pt idx="0">
                  <c:v>Evangelical Protestant</c:v>
                </c:pt>
              </c:strCache>
            </c:strRef>
          </c:tx>
          <c:spPr>
            <a:ln w="25400" cap="rnd">
              <a:noFill/>
              <a:round/>
            </a:ln>
            <a:effectLst/>
          </c:spPr>
          <c:marker>
            <c:symbol val="circle"/>
            <c:size val="18"/>
            <c:spPr>
              <a:blipFill>
                <a:blip xmlns:r="http://schemas.openxmlformats.org/officeDocument/2006/relationships" r:embed="rId8">
                  <a:extLst>
                    <a:ext uri="{96DAC541-7B7A-43D3-8B79-37D633B846F1}">
                      <asvg:svgBlip xmlns:asvg="http://schemas.microsoft.com/office/drawing/2016/SVG/main" r:embed="rId9"/>
                    </a:ext>
                  </a:extLst>
                </a:blip>
                <a:stretch>
                  <a:fillRect t="-100000"/>
                </a:stretch>
              </a:blipFill>
              <a:ln w="34925">
                <a:noFill/>
              </a:ln>
              <a:effectLst/>
            </c:spPr>
          </c:marker>
          <c:dLbls>
            <c:dLbl>
              <c:idx val="21"/>
              <c:delete val="1"/>
              <c:extLst>
                <c:ext xmlns:c15="http://schemas.microsoft.com/office/drawing/2012/chart" uri="{CE6537A1-D6FC-4f65-9D91-7224C49458BB}"/>
                <c:ext xmlns:c16="http://schemas.microsoft.com/office/drawing/2014/chart" uri="{C3380CC4-5D6E-409C-BE32-E72D297353CC}">
                  <c16:uniqueId val="{0000000D-AC6C-46AF-B33E-62315CE447A0}"/>
                </c:ext>
              </c:extLst>
            </c:dLbl>
            <c:dLbl>
              <c:idx val="31"/>
              <c:delete val="1"/>
              <c:extLst>
                <c:ext xmlns:c15="http://schemas.microsoft.com/office/drawing/2012/chart" uri="{CE6537A1-D6FC-4f65-9D91-7224C49458BB}"/>
                <c:ext xmlns:c16="http://schemas.microsoft.com/office/drawing/2014/chart" uri="{C3380CC4-5D6E-409C-BE32-E72D297353CC}">
                  <c16:uniqueId val="{00000003-AC6C-46AF-B33E-62315CE447A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'Factors (2)'!$E$5:$E$49</c:f>
              <c:numCache>
                <c:formatCode>0%</c:formatCode>
                <c:ptCount val="45"/>
                <c:pt idx="0">
                  <c:v>0.307</c:v>
                </c:pt>
                <c:pt idx="1">
                  <c:v>0.71899999999999997</c:v>
                </c:pt>
                <c:pt idx="2">
                  <c:v>0.13500000000000001</c:v>
                </c:pt>
                <c:pt idx="3">
                  <c:v>0.17899999999999999</c:v>
                </c:pt>
                <c:pt idx="4">
                  <c:v>0.28799999999999998</c:v>
                </c:pt>
                <c:pt idx="5">
                  <c:v>0.52800000000000002</c:v>
                </c:pt>
                <c:pt idx="6">
                  <c:v>0.39300000000000002</c:v>
                </c:pt>
                <c:pt idx="7">
                  <c:v>0.55800000000000005</c:v>
                </c:pt>
                <c:pt idx="8">
                  <c:v>0.307</c:v>
                </c:pt>
                <c:pt idx="9">
                  <c:v>0.71199999999999997</c:v>
                </c:pt>
                <c:pt idx="10">
                  <c:v>0.17199999999999999</c:v>
                </c:pt>
                <c:pt idx="11">
                  <c:v>0.33800000000000002</c:v>
                </c:pt>
                <c:pt idx="12">
                  <c:v>0.66300000000000003</c:v>
                </c:pt>
                <c:pt idx="13">
                  <c:v>0.14699999999999999</c:v>
                </c:pt>
                <c:pt idx="14">
                  <c:v>0.68400000000000005</c:v>
                </c:pt>
                <c:pt idx="15">
                  <c:v>0.252</c:v>
                </c:pt>
                <c:pt idx="16">
                  <c:v>0.50600000000000001</c:v>
                </c:pt>
                <c:pt idx="17">
                  <c:v>0.41799999999999998</c:v>
                </c:pt>
                <c:pt idx="18">
                  <c:v>0.33500000000000002</c:v>
                </c:pt>
                <c:pt idx="19">
                  <c:v>0.33500000000000002</c:v>
                </c:pt>
                <c:pt idx="20">
                  <c:v>0.57999999999999996</c:v>
                </c:pt>
                <c:pt idx="21">
                  <c:v>0.37</c:v>
                </c:pt>
                <c:pt idx="22">
                  <c:v>0.88</c:v>
                </c:pt>
                <c:pt idx="23">
                  <c:v>0.126</c:v>
                </c:pt>
                <c:pt idx="24">
                  <c:v>0.11700000000000001</c:v>
                </c:pt>
                <c:pt idx="25">
                  <c:v>0.41099999999999998</c:v>
                </c:pt>
                <c:pt idx="26">
                  <c:v>0.16600000000000001</c:v>
                </c:pt>
                <c:pt idx="27">
                  <c:v>0.40500000000000003</c:v>
                </c:pt>
                <c:pt idx="28">
                  <c:v>0.748</c:v>
                </c:pt>
                <c:pt idx="29">
                  <c:v>0.154</c:v>
                </c:pt>
                <c:pt idx="30">
                  <c:v>0.34399999999999997</c:v>
                </c:pt>
                <c:pt idx="31">
                  <c:v>0.65100000000000002</c:v>
                </c:pt>
                <c:pt idx="32">
                  <c:v>0.503</c:v>
                </c:pt>
                <c:pt idx="33">
                  <c:v>0.78500000000000003</c:v>
                </c:pt>
                <c:pt idx="34">
                  <c:v>0.73</c:v>
                </c:pt>
                <c:pt idx="35">
                  <c:v>0.63800000000000001</c:v>
                </c:pt>
                <c:pt idx="36">
                  <c:v>0.46100000000000002</c:v>
                </c:pt>
                <c:pt idx="37">
                  <c:v>0.64</c:v>
                </c:pt>
                <c:pt idx="38">
                  <c:v>0.61299999999999999</c:v>
                </c:pt>
                <c:pt idx="39">
                  <c:v>0.34300000000000003</c:v>
                </c:pt>
                <c:pt idx="40">
                  <c:v>0.22</c:v>
                </c:pt>
                <c:pt idx="41">
                  <c:v>0.26</c:v>
                </c:pt>
                <c:pt idx="42">
                  <c:v>0.51600000000000001</c:v>
                </c:pt>
                <c:pt idx="43">
                  <c:v>0.42399999999999999</c:v>
                </c:pt>
                <c:pt idx="44">
                  <c:v>0.41799999999999998</c:v>
                </c:pt>
              </c:numCache>
            </c:numRef>
          </c:xVal>
          <c:yVal>
            <c:numRef>
              <c:f>'Factors (2)'!$C$5:$C$49</c:f>
              <c:numCache>
                <c:formatCode>General</c:formatCode>
                <c:ptCount val="45"/>
                <c:pt idx="0">
                  <c:v>44</c:v>
                </c:pt>
                <c:pt idx="1">
                  <c:v>45</c:v>
                </c:pt>
                <c:pt idx="2">
                  <c:v>43</c:v>
                </c:pt>
                <c:pt idx="3">
                  <c:v>42</c:v>
                </c:pt>
                <c:pt idx="4">
                  <c:v>41</c:v>
                </c:pt>
                <c:pt idx="5">
                  <c:v>40</c:v>
                </c:pt>
                <c:pt idx="6">
                  <c:v>39</c:v>
                </c:pt>
                <c:pt idx="7">
                  <c:v>38</c:v>
                </c:pt>
                <c:pt idx="8">
                  <c:v>37</c:v>
                </c:pt>
                <c:pt idx="9">
                  <c:v>36</c:v>
                </c:pt>
                <c:pt idx="10">
                  <c:v>35</c:v>
                </c:pt>
                <c:pt idx="11">
                  <c:v>34</c:v>
                </c:pt>
                <c:pt idx="12">
                  <c:v>26</c:v>
                </c:pt>
                <c:pt idx="13">
                  <c:v>25</c:v>
                </c:pt>
                <c:pt idx="14">
                  <c:v>31</c:v>
                </c:pt>
                <c:pt idx="15">
                  <c:v>12</c:v>
                </c:pt>
                <c:pt idx="16">
                  <c:v>29</c:v>
                </c:pt>
                <c:pt idx="17">
                  <c:v>28</c:v>
                </c:pt>
                <c:pt idx="20">
                  <c:v>24</c:v>
                </c:pt>
                <c:pt idx="21">
                  <c:v>23</c:v>
                </c:pt>
                <c:pt idx="22">
                  <c:v>22</c:v>
                </c:pt>
                <c:pt idx="24">
                  <c:v>5</c:v>
                </c:pt>
                <c:pt idx="25">
                  <c:v>4</c:v>
                </c:pt>
                <c:pt idx="27">
                  <c:v>3</c:v>
                </c:pt>
                <c:pt idx="28">
                  <c:v>2</c:v>
                </c:pt>
                <c:pt idx="29">
                  <c:v>1</c:v>
                </c:pt>
                <c:pt idx="30">
                  <c:v>11</c:v>
                </c:pt>
                <c:pt idx="31">
                  <c:v>9</c:v>
                </c:pt>
                <c:pt idx="32">
                  <c:v>10</c:v>
                </c:pt>
                <c:pt idx="33">
                  <c:v>8</c:v>
                </c:pt>
                <c:pt idx="34">
                  <c:v>7</c:v>
                </c:pt>
                <c:pt idx="35">
                  <c:v>21</c:v>
                </c:pt>
                <c:pt idx="36">
                  <c:v>13</c:v>
                </c:pt>
                <c:pt idx="37">
                  <c:v>15</c:v>
                </c:pt>
                <c:pt idx="38">
                  <c:v>14</c:v>
                </c:pt>
                <c:pt idx="39">
                  <c:v>20</c:v>
                </c:pt>
                <c:pt idx="40">
                  <c:v>16</c:v>
                </c:pt>
                <c:pt idx="41">
                  <c:v>17</c:v>
                </c:pt>
                <c:pt idx="42">
                  <c:v>18</c:v>
                </c:pt>
                <c:pt idx="44">
                  <c:v>19</c:v>
                </c:pt>
              </c:numCache>
            </c:numRef>
          </c:yVal>
          <c:smooth val="0"/>
          <c:extLst>
            <c:ext xmlns:c16="http://schemas.microsoft.com/office/drawing/2014/chart" uri="{C3380CC4-5D6E-409C-BE32-E72D297353CC}">
              <c16:uniqueId val="{00000004-AC6C-46AF-B33E-62315CE447A0}"/>
            </c:ext>
          </c:extLst>
        </c:ser>
        <c:ser>
          <c:idx val="3"/>
          <c:order val="3"/>
          <c:tx>
            <c:strRef>
              <c:f>'Factors (2)'!$F$4</c:f>
              <c:strCache>
                <c:ptCount val="1"/>
                <c:pt idx="0">
                  <c:v>Mailine Protestant</c:v>
                </c:pt>
              </c:strCache>
            </c:strRef>
          </c:tx>
          <c:spPr>
            <a:ln w="25400" cap="rnd">
              <a:noFill/>
              <a:round/>
            </a:ln>
            <a:effectLst/>
          </c:spPr>
          <c:marker>
            <c:symbol val="circle"/>
            <c:size val="18"/>
            <c:spPr>
              <a:blipFill>
                <a:blip xmlns:r="http://schemas.openxmlformats.org/officeDocument/2006/relationships" r:embed="rId10">
                  <a:extLst>
                    <a:ext uri="{96DAC541-7B7A-43D3-8B79-37D633B846F1}">
                      <asvg:svgBlip xmlns:asvg="http://schemas.microsoft.com/office/drawing/2016/SVG/main" r:embed="rId11"/>
                    </a:ext>
                  </a:extLst>
                </a:blip>
                <a:stretch>
                  <a:fillRect t="-100000"/>
                </a:stretch>
              </a:blipFill>
              <a:ln w="34925">
                <a:noFill/>
              </a:ln>
              <a:effectLst/>
            </c:spPr>
          </c:marker>
          <c:dPt>
            <c:idx val="12"/>
            <c:marker>
              <c:symbol val="circle"/>
              <c:size val="18"/>
              <c:spPr>
                <a:noFill/>
                <a:ln w="25400">
                  <a:solidFill>
                    <a:srgbClr val="4F0B7B"/>
                  </a:solidFill>
                </a:ln>
                <a:effectLst/>
              </c:spPr>
            </c:marker>
            <c:bubble3D val="0"/>
            <c:extLst>
              <c:ext xmlns:c16="http://schemas.microsoft.com/office/drawing/2014/chart" uri="{C3380CC4-5D6E-409C-BE32-E72D297353CC}">
                <c16:uniqueId val="{00000009-AC6C-46AF-B33E-62315CE447A0}"/>
              </c:ext>
            </c:extLst>
          </c:dPt>
          <c:dLbls>
            <c:dLbl>
              <c:idx val="12"/>
              <c:delete val="1"/>
              <c:extLst>
                <c:ext xmlns:c15="http://schemas.microsoft.com/office/drawing/2012/chart" uri="{CE6537A1-D6FC-4f65-9D91-7224C49458BB}"/>
                <c:ext xmlns:c16="http://schemas.microsoft.com/office/drawing/2014/chart" uri="{C3380CC4-5D6E-409C-BE32-E72D297353CC}">
                  <c16:uniqueId val="{00000009-AC6C-46AF-B33E-62315CE447A0}"/>
                </c:ext>
              </c:extLst>
            </c:dLbl>
            <c:dLbl>
              <c:idx val="13"/>
              <c:delete val="1"/>
              <c:extLst>
                <c:ext xmlns:c15="http://schemas.microsoft.com/office/drawing/2012/chart" uri="{CE6537A1-D6FC-4f65-9D91-7224C49458BB}"/>
                <c:ext xmlns:c16="http://schemas.microsoft.com/office/drawing/2014/chart" uri="{C3380CC4-5D6E-409C-BE32-E72D297353CC}">
                  <c16:uniqueId val="{0000000A-AC6C-46AF-B33E-62315CE447A0}"/>
                </c:ext>
              </c:extLst>
            </c:dLbl>
            <c:dLbl>
              <c:idx val="20"/>
              <c:delete val="1"/>
              <c:extLst>
                <c:ext xmlns:c15="http://schemas.microsoft.com/office/drawing/2012/chart" uri="{CE6537A1-D6FC-4f65-9D91-7224C49458BB}"/>
                <c:ext xmlns:c16="http://schemas.microsoft.com/office/drawing/2014/chart" uri="{C3380CC4-5D6E-409C-BE32-E72D297353CC}">
                  <c16:uniqueId val="{00000008-AC6C-46AF-B33E-62315CE447A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'Factors (2)'!$F$5:$F$49</c:f>
              <c:numCache>
                <c:formatCode>0%</c:formatCode>
                <c:ptCount val="45"/>
                <c:pt idx="0">
                  <c:v>0.33900000000000002</c:v>
                </c:pt>
                <c:pt idx="1">
                  <c:v>0.72599999999999998</c:v>
                </c:pt>
                <c:pt idx="2">
                  <c:v>0.19400000000000001</c:v>
                </c:pt>
                <c:pt idx="3">
                  <c:v>6.5000000000000002E-2</c:v>
                </c:pt>
                <c:pt idx="4">
                  <c:v>0.28999999999999998</c:v>
                </c:pt>
                <c:pt idx="5">
                  <c:v>0.60299999999999998</c:v>
                </c:pt>
                <c:pt idx="6">
                  <c:v>0.42899999999999999</c:v>
                </c:pt>
                <c:pt idx="7">
                  <c:v>0.61899999999999999</c:v>
                </c:pt>
                <c:pt idx="8">
                  <c:v>0.28599999999999998</c:v>
                </c:pt>
                <c:pt idx="9">
                  <c:v>0.79400000000000004</c:v>
                </c:pt>
                <c:pt idx="10">
                  <c:v>9.5000000000000001E-2</c:v>
                </c:pt>
                <c:pt idx="11">
                  <c:v>0.38700000000000001</c:v>
                </c:pt>
                <c:pt idx="12">
                  <c:v>0.61299999999999999</c:v>
                </c:pt>
                <c:pt idx="13">
                  <c:v>0.113</c:v>
                </c:pt>
                <c:pt idx="14">
                  <c:v>0.55600000000000005</c:v>
                </c:pt>
                <c:pt idx="15">
                  <c:v>0.21199999999999999</c:v>
                </c:pt>
                <c:pt idx="16">
                  <c:v>0.53200000000000003</c:v>
                </c:pt>
                <c:pt idx="17">
                  <c:v>0.371</c:v>
                </c:pt>
                <c:pt idx="18">
                  <c:v>0.36099999999999999</c:v>
                </c:pt>
                <c:pt idx="19">
                  <c:v>0.311</c:v>
                </c:pt>
                <c:pt idx="20">
                  <c:v>0.56999999999999995</c:v>
                </c:pt>
                <c:pt idx="21">
                  <c:v>0.31</c:v>
                </c:pt>
                <c:pt idx="22">
                  <c:v>0.7</c:v>
                </c:pt>
                <c:pt idx="23">
                  <c:v>8.8999999999999996E-2</c:v>
                </c:pt>
                <c:pt idx="24">
                  <c:v>0.06</c:v>
                </c:pt>
                <c:pt idx="25">
                  <c:v>0.46</c:v>
                </c:pt>
                <c:pt idx="26">
                  <c:v>0.14499999999999999</c:v>
                </c:pt>
                <c:pt idx="27">
                  <c:v>0.30599999999999999</c:v>
                </c:pt>
                <c:pt idx="28">
                  <c:v>0.66100000000000003</c:v>
                </c:pt>
                <c:pt idx="29">
                  <c:v>0.19400000000000001</c:v>
                </c:pt>
                <c:pt idx="30">
                  <c:v>0.38700000000000001</c:v>
                </c:pt>
                <c:pt idx="31">
                  <c:v>0.67200000000000004</c:v>
                </c:pt>
                <c:pt idx="32">
                  <c:v>0.53200000000000003</c:v>
                </c:pt>
                <c:pt idx="33">
                  <c:v>0.77400000000000002</c:v>
                </c:pt>
                <c:pt idx="34">
                  <c:v>0.70499999999999996</c:v>
                </c:pt>
                <c:pt idx="35">
                  <c:v>0.49199999999999999</c:v>
                </c:pt>
                <c:pt idx="36">
                  <c:v>0.52300000000000002</c:v>
                </c:pt>
                <c:pt idx="37">
                  <c:v>0.60299999999999998</c:v>
                </c:pt>
                <c:pt idx="38">
                  <c:v>0.52400000000000002</c:v>
                </c:pt>
                <c:pt idx="39">
                  <c:v>0.39400000000000002</c:v>
                </c:pt>
                <c:pt idx="40">
                  <c:v>0.318</c:v>
                </c:pt>
                <c:pt idx="41">
                  <c:v>0.40300000000000002</c:v>
                </c:pt>
                <c:pt idx="42">
                  <c:v>0.50700000000000001</c:v>
                </c:pt>
                <c:pt idx="43">
                  <c:v>0.45100000000000001</c:v>
                </c:pt>
                <c:pt idx="44">
                  <c:v>0.371</c:v>
                </c:pt>
              </c:numCache>
            </c:numRef>
          </c:xVal>
          <c:yVal>
            <c:numRef>
              <c:f>'Factors (2)'!$C$5:$C$49</c:f>
              <c:numCache>
                <c:formatCode>General</c:formatCode>
                <c:ptCount val="45"/>
                <c:pt idx="0">
                  <c:v>44</c:v>
                </c:pt>
                <c:pt idx="1">
                  <c:v>45</c:v>
                </c:pt>
                <c:pt idx="2">
                  <c:v>43</c:v>
                </c:pt>
                <c:pt idx="3">
                  <c:v>42</c:v>
                </c:pt>
                <c:pt idx="4">
                  <c:v>41</c:v>
                </c:pt>
                <c:pt idx="5">
                  <c:v>40</c:v>
                </c:pt>
                <c:pt idx="6">
                  <c:v>39</c:v>
                </c:pt>
                <c:pt idx="7">
                  <c:v>38</c:v>
                </c:pt>
                <c:pt idx="8">
                  <c:v>37</c:v>
                </c:pt>
                <c:pt idx="9">
                  <c:v>36</c:v>
                </c:pt>
                <c:pt idx="10">
                  <c:v>35</c:v>
                </c:pt>
                <c:pt idx="11">
                  <c:v>34</c:v>
                </c:pt>
                <c:pt idx="12">
                  <c:v>26</c:v>
                </c:pt>
                <c:pt idx="13">
                  <c:v>25</c:v>
                </c:pt>
                <c:pt idx="14">
                  <c:v>31</c:v>
                </c:pt>
                <c:pt idx="15">
                  <c:v>12</c:v>
                </c:pt>
                <c:pt idx="16">
                  <c:v>29</c:v>
                </c:pt>
                <c:pt idx="17">
                  <c:v>28</c:v>
                </c:pt>
                <c:pt idx="20">
                  <c:v>24</c:v>
                </c:pt>
                <c:pt idx="21">
                  <c:v>23</c:v>
                </c:pt>
                <c:pt idx="22">
                  <c:v>22</c:v>
                </c:pt>
                <c:pt idx="24">
                  <c:v>5</c:v>
                </c:pt>
                <c:pt idx="25">
                  <c:v>4</c:v>
                </c:pt>
                <c:pt idx="27">
                  <c:v>3</c:v>
                </c:pt>
                <c:pt idx="28">
                  <c:v>2</c:v>
                </c:pt>
                <c:pt idx="29">
                  <c:v>1</c:v>
                </c:pt>
                <c:pt idx="30">
                  <c:v>11</c:v>
                </c:pt>
                <c:pt idx="31">
                  <c:v>9</c:v>
                </c:pt>
                <c:pt idx="32">
                  <c:v>10</c:v>
                </c:pt>
                <c:pt idx="33">
                  <c:v>8</c:v>
                </c:pt>
                <c:pt idx="34">
                  <c:v>7</c:v>
                </c:pt>
                <c:pt idx="35">
                  <c:v>21</c:v>
                </c:pt>
                <c:pt idx="36">
                  <c:v>13</c:v>
                </c:pt>
                <c:pt idx="37">
                  <c:v>15</c:v>
                </c:pt>
                <c:pt idx="38">
                  <c:v>14</c:v>
                </c:pt>
                <c:pt idx="39">
                  <c:v>20</c:v>
                </c:pt>
                <c:pt idx="40">
                  <c:v>16</c:v>
                </c:pt>
                <c:pt idx="41">
                  <c:v>17</c:v>
                </c:pt>
                <c:pt idx="42">
                  <c:v>18</c:v>
                </c:pt>
                <c:pt idx="44">
                  <c:v>19</c:v>
                </c:pt>
              </c:numCache>
            </c:numRef>
          </c:yVal>
          <c:smooth val="0"/>
          <c:extLst>
            <c:ext xmlns:c16="http://schemas.microsoft.com/office/drawing/2014/chart" uri="{C3380CC4-5D6E-409C-BE32-E72D297353CC}">
              <c16:uniqueId val="{00000005-AC6C-46AF-B33E-62315CE447A0}"/>
            </c:ext>
          </c:extLst>
        </c:ser>
        <c:ser>
          <c:idx val="4"/>
          <c:order val="4"/>
          <c:tx>
            <c:strRef>
              <c:f>'Factors (2)'!$H$4</c:f>
              <c:strCache>
                <c:ptCount val="1"/>
                <c:pt idx="0">
                  <c:v>Unaffiliated</c:v>
                </c:pt>
              </c:strCache>
            </c:strRef>
          </c:tx>
          <c:spPr>
            <a:ln w="25400" cap="rnd">
              <a:noFill/>
              <a:round/>
            </a:ln>
            <a:effectLst/>
          </c:spPr>
          <c:marker>
            <c:symbol val="circle"/>
            <c:size val="18"/>
            <c:spPr>
              <a:blipFill>
                <a:blip xmlns:r="http://schemas.openxmlformats.org/officeDocument/2006/relationships" r:embed="rId12">
                  <a:extLst>
                    <a:ext uri="{96DAC541-7B7A-43D3-8B79-37D633B846F1}">
                      <asvg:svgBlip xmlns:asvg="http://schemas.microsoft.com/office/drawing/2016/SVG/main" r:embed="rId13"/>
                    </a:ext>
                  </a:extLst>
                </a:blip>
                <a:stretch>
                  <a:fillRect t="-100000"/>
                </a:stretch>
              </a:blipFill>
              <a:ln w="34925">
                <a:noFill/>
              </a:ln>
              <a:effectLst/>
            </c:spPr>
          </c:marker>
          <c:dLbls>
            <c:dLbl>
              <c:idx val="12"/>
              <c:delete val="1"/>
              <c:extLst>
                <c:ext xmlns:c15="http://schemas.microsoft.com/office/drawing/2012/chart" uri="{CE6537A1-D6FC-4f65-9D91-7224C49458BB}"/>
                <c:ext xmlns:c16="http://schemas.microsoft.com/office/drawing/2014/chart" uri="{C3380CC4-5D6E-409C-BE32-E72D297353CC}">
                  <c16:uniqueId val="{00000007-AC6C-46AF-B33E-62315CE447A0}"/>
                </c:ext>
              </c:extLst>
            </c:dLbl>
            <c:dLbl>
              <c:idx val="21"/>
              <c:delete val="1"/>
              <c:extLst>
                <c:ext xmlns:c15="http://schemas.microsoft.com/office/drawing/2012/chart" uri="{CE6537A1-D6FC-4f65-9D91-7224C49458BB}"/>
                <c:ext xmlns:c16="http://schemas.microsoft.com/office/drawing/2014/chart" uri="{C3380CC4-5D6E-409C-BE32-E72D297353CC}">
                  <c16:uniqueId val="{0000000C-AC6C-46AF-B33E-62315CE447A0}"/>
                </c:ext>
              </c:extLst>
            </c:dLbl>
            <c:dLbl>
              <c:idx val="22"/>
              <c:delete val="1"/>
              <c:extLst>
                <c:ext xmlns:c15="http://schemas.microsoft.com/office/drawing/2012/chart" uri="{CE6537A1-D6FC-4f65-9D91-7224C49458BB}"/>
                <c:ext xmlns:c16="http://schemas.microsoft.com/office/drawing/2014/chart" uri="{C3380CC4-5D6E-409C-BE32-E72D297353CC}">
                  <c16:uniqueId val="{0000000F-AC6C-46AF-B33E-62315CE447A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'Factors (2)'!$H$5:$H$49</c:f>
              <c:numCache>
                <c:formatCode>0%</c:formatCode>
                <c:ptCount val="45"/>
                <c:pt idx="0">
                  <c:v>0.25</c:v>
                </c:pt>
                <c:pt idx="1">
                  <c:v>0.75</c:v>
                </c:pt>
                <c:pt idx="2">
                  <c:v>0.11</c:v>
                </c:pt>
                <c:pt idx="3">
                  <c:v>0.28100000000000003</c:v>
                </c:pt>
                <c:pt idx="4">
                  <c:v>0.22500000000000001</c:v>
                </c:pt>
                <c:pt idx="5">
                  <c:v>0.45700000000000002</c:v>
                </c:pt>
                <c:pt idx="6">
                  <c:v>0.5</c:v>
                </c:pt>
                <c:pt idx="7">
                  <c:v>0.5</c:v>
                </c:pt>
                <c:pt idx="8">
                  <c:v>0.42</c:v>
                </c:pt>
                <c:pt idx="9">
                  <c:v>0.68500000000000005</c:v>
                </c:pt>
                <c:pt idx="10">
                  <c:v>0.217</c:v>
                </c:pt>
                <c:pt idx="11">
                  <c:v>0.747</c:v>
                </c:pt>
                <c:pt idx="12">
                  <c:v>0.253</c:v>
                </c:pt>
                <c:pt idx="13">
                  <c:v>6.6000000000000003E-2</c:v>
                </c:pt>
                <c:pt idx="14">
                  <c:v>0.53</c:v>
                </c:pt>
                <c:pt idx="15">
                  <c:v>0.20699999999999999</c:v>
                </c:pt>
                <c:pt idx="16">
                  <c:v>0.51100000000000001</c:v>
                </c:pt>
                <c:pt idx="17">
                  <c:v>0.32400000000000001</c:v>
                </c:pt>
                <c:pt idx="18">
                  <c:v>0.45700000000000002</c:v>
                </c:pt>
                <c:pt idx="19">
                  <c:v>0.22800000000000001</c:v>
                </c:pt>
                <c:pt idx="21">
                  <c:v>0.39</c:v>
                </c:pt>
                <c:pt idx="22">
                  <c:v>0.82</c:v>
                </c:pt>
                <c:pt idx="23">
                  <c:v>0.20300000000000001</c:v>
                </c:pt>
                <c:pt idx="24">
                  <c:v>0.12</c:v>
                </c:pt>
                <c:pt idx="25">
                  <c:v>0.45700000000000002</c:v>
                </c:pt>
                <c:pt idx="26">
                  <c:v>0.19</c:v>
                </c:pt>
                <c:pt idx="27">
                  <c:v>0.39</c:v>
                </c:pt>
                <c:pt idx="28">
                  <c:v>0.72799999999999998</c:v>
                </c:pt>
                <c:pt idx="29">
                  <c:v>0.218</c:v>
                </c:pt>
                <c:pt idx="30">
                  <c:v>0.253</c:v>
                </c:pt>
                <c:pt idx="31">
                  <c:v>0.56100000000000005</c:v>
                </c:pt>
                <c:pt idx="32">
                  <c:v>0.495</c:v>
                </c:pt>
                <c:pt idx="33">
                  <c:v>0.59399999999999997</c:v>
                </c:pt>
                <c:pt idx="34">
                  <c:v>0.52800000000000002</c:v>
                </c:pt>
                <c:pt idx="35">
                  <c:v>0.46</c:v>
                </c:pt>
                <c:pt idx="36">
                  <c:v>0.5</c:v>
                </c:pt>
                <c:pt idx="37">
                  <c:v>0.53900000000000003</c:v>
                </c:pt>
                <c:pt idx="38">
                  <c:v>0.35599999999999998</c:v>
                </c:pt>
                <c:pt idx="39">
                  <c:v>0.155</c:v>
                </c:pt>
                <c:pt idx="40">
                  <c:v>0.374</c:v>
                </c:pt>
                <c:pt idx="41">
                  <c:v>0.45100000000000001</c:v>
                </c:pt>
                <c:pt idx="42">
                  <c:v>0.38500000000000001</c:v>
                </c:pt>
                <c:pt idx="43">
                  <c:v>0.27700000000000002</c:v>
                </c:pt>
                <c:pt idx="44">
                  <c:v>0.17599999999999999</c:v>
                </c:pt>
              </c:numCache>
            </c:numRef>
          </c:xVal>
          <c:yVal>
            <c:numRef>
              <c:f>'Factors (2)'!$C$5:$C$49</c:f>
              <c:numCache>
                <c:formatCode>General</c:formatCode>
                <c:ptCount val="45"/>
                <c:pt idx="0">
                  <c:v>44</c:v>
                </c:pt>
                <c:pt idx="1">
                  <c:v>45</c:v>
                </c:pt>
                <c:pt idx="2">
                  <c:v>43</c:v>
                </c:pt>
                <c:pt idx="3">
                  <c:v>42</c:v>
                </c:pt>
                <c:pt idx="4">
                  <c:v>41</c:v>
                </c:pt>
                <c:pt idx="5">
                  <c:v>40</c:v>
                </c:pt>
                <c:pt idx="6">
                  <c:v>39</c:v>
                </c:pt>
                <c:pt idx="7">
                  <c:v>38</c:v>
                </c:pt>
                <c:pt idx="8">
                  <c:v>37</c:v>
                </c:pt>
                <c:pt idx="9">
                  <c:v>36</c:v>
                </c:pt>
                <c:pt idx="10">
                  <c:v>35</c:v>
                </c:pt>
                <c:pt idx="11">
                  <c:v>34</c:v>
                </c:pt>
                <c:pt idx="12">
                  <c:v>26</c:v>
                </c:pt>
                <c:pt idx="13">
                  <c:v>25</c:v>
                </c:pt>
                <c:pt idx="14">
                  <c:v>31</c:v>
                </c:pt>
                <c:pt idx="15">
                  <c:v>12</c:v>
                </c:pt>
                <c:pt idx="16">
                  <c:v>29</c:v>
                </c:pt>
                <c:pt idx="17">
                  <c:v>28</c:v>
                </c:pt>
                <c:pt idx="20">
                  <c:v>24</c:v>
                </c:pt>
                <c:pt idx="21">
                  <c:v>23</c:v>
                </c:pt>
                <c:pt idx="22">
                  <c:v>22</c:v>
                </c:pt>
                <c:pt idx="24">
                  <c:v>5</c:v>
                </c:pt>
                <c:pt idx="25">
                  <c:v>4</c:v>
                </c:pt>
                <c:pt idx="27">
                  <c:v>3</c:v>
                </c:pt>
                <c:pt idx="28">
                  <c:v>2</c:v>
                </c:pt>
                <c:pt idx="29">
                  <c:v>1</c:v>
                </c:pt>
                <c:pt idx="30">
                  <c:v>11</c:v>
                </c:pt>
                <c:pt idx="31">
                  <c:v>9</c:v>
                </c:pt>
                <c:pt idx="32">
                  <c:v>10</c:v>
                </c:pt>
                <c:pt idx="33">
                  <c:v>8</c:v>
                </c:pt>
                <c:pt idx="34">
                  <c:v>7</c:v>
                </c:pt>
                <c:pt idx="35">
                  <c:v>21</c:v>
                </c:pt>
                <c:pt idx="36">
                  <c:v>13</c:v>
                </c:pt>
                <c:pt idx="37">
                  <c:v>15</c:v>
                </c:pt>
                <c:pt idx="38">
                  <c:v>14</c:v>
                </c:pt>
                <c:pt idx="39">
                  <c:v>20</c:v>
                </c:pt>
                <c:pt idx="40">
                  <c:v>16</c:v>
                </c:pt>
                <c:pt idx="41">
                  <c:v>17</c:v>
                </c:pt>
                <c:pt idx="42">
                  <c:v>18</c:v>
                </c:pt>
                <c:pt idx="44">
                  <c:v>19</c:v>
                </c:pt>
              </c:numCache>
            </c:numRef>
          </c:yVal>
          <c:smooth val="0"/>
          <c:extLst>
            <c:ext xmlns:c16="http://schemas.microsoft.com/office/drawing/2014/chart" uri="{C3380CC4-5D6E-409C-BE32-E72D297353CC}">
              <c16:uniqueId val="{00000006-AC6C-46AF-B33E-62315CE447A0}"/>
            </c:ext>
          </c:extLst>
        </c:ser>
        <c:dLbls>
          <c:showLegendKey val="0"/>
          <c:showVal val="0"/>
          <c:showCatName val="0"/>
          <c:showSerName val="0"/>
          <c:showPercent val="0"/>
          <c:showBubbleSize val="0"/>
        </c:dLbls>
        <c:axId val="369832920"/>
        <c:axId val="369832264"/>
      </c:scatterChart>
      <c:valAx>
        <c:axId val="369832920"/>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9832264"/>
        <c:crosses val="autoZero"/>
        <c:crossBetween val="midCat"/>
      </c:valAx>
      <c:valAx>
        <c:axId val="369832264"/>
        <c:scaling>
          <c:orientation val="minMax"/>
          <c:max val="26"/>
          <c:min val="24"/>
        </c:scaling>
        <c:delete val="1"/>
        <c:axPos val="l"/>
        <c:majorGridlines>
          <c:spPr>
            <a:ln w="9525" cap="flat" cmpd="sng" algn="ctr">
              <a:solidFill>
                <a:schemeClr val="bg2"/>
              </a:solidFill>
              <a:round/>
            </a:ln>
            <a:effectLst>
              <a:glow rad="38100">
                <a:schemeClr val="tx2">
                  <a:alpha val="25000"/>
                </a:schemeClr>
              </a:glow>
            </a:effectLst>
          </c:spPr>
        </c:majorGridlines>
        <c:numFmt formatCode="General" sourceLinked="1"/>
        <c:majorTickMark val="out"/>
        <c:minorTickMark val="none"/>
        <c:tickLblPos val="nextTo"/>
        <c:crossAx val="369832920"/>
        <c:crosses val="autoZero"/>
        <c:crossBetween val="midCat"/>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baseline="0"/>
              <a:t>Percent of YAs with a </a:t>
            </a:r>
            <a:r>
              <a:rPr lang="en-US"/>
              <a:t>Spouse or Significant who</a:t>
            </a:r>
            <a:r>
              <a:rPr lang="en-US" baseline="0"/>
              <a:t> </a:t>
            </a:r>
            <a:r>
              <a:rPr lang="en-US"/>
              <a:t>Belongs to the</a:t>
            </a:r>
            <a:r>
              <a:rPr lang="en-US" baseline="0"/>
              <a:t> </a:t>
            </a:r>
            <a:r>
              <a:rPr lang="en-US"/>
              <a:t>Same Denomination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Sheet1!$C$43</c:f>
              <c:strCache>
                <c:ptCount val="1"/>
                <c:pt idx="0">
                  <c:v>Sig Other Same Faith/Denom</c:v>
                </c:pt>
              </c:strCache>
            </c:strRef>
          </c:tx>
          <c: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t="-9000" b="-10000"/>
              </a:stretch>
            </a:blipFill>
            <a:ln>
              <a:noFill/>
            </a:ln>
            <a:effectLst/>
          </c:spPr>
          <c:invertIfNegative val="0"/>
          <c:pictureOptions>
            <c:pictureFormat val="stretch"/>
          </c:pictureOptions>
          <c:dPt>
            <c:idx val="0"/>
            <c:invertIfNegative val="0"/>
            <c:bubble3D val="0"/>
            <c: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9000" b="-10000"/>
                </a:stretch>
              </a:blipFill>
              <a:ln>
                <a:noFill/>
              </a:ln>
              <a:effectLst/>
            </c:spPr>
            <c:pictureOptions>
              <c:pictureFormat val="stretch"/>
            </c:pictureOptions>
            <c:extLst>
              <c:ext xmlns:c16="http://schemas.microsoft.com/office/drawing/2014/chart" uri="{C3380CC4-5D6E-409C-BE32-E72D297353CC}">
                <c16:uniqueId val="{00000001-7C39-4159-832C-509CE1725C15}"/>
              </c:ext>
            </c:extLst>
          </c:dPt>
          <c:dPt>
            <c:idx val="1"/>
            <c:invertIfNegative val="0"/>
            <c:bubble3D val="0"/>
            <c: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9000" b="-10000"/>
                </a:stretch>
              </a:blipFill>
              <a:ln>
                <a:noFill/>
              </a:ln>
              <a:effectLst/>
            </c:spPr>
            <c:pictureOptions>
              <c:pictureFormat val="stretch"/>
            </c:pictureOptions>
            <c:extLst>
              <c:ext xmlns:c16="http://schemas.microsoft.com/office/drawing/2014/chart" uri="{C3380CC4-5D6E-409C-BE32-E72D297353CC}">
                <c16:uniqueId val="{00000002-7C39-4159-832C-509CE1725C15}"/>
              </c:ext>
            </c:extLst>
          </c:dPt>
          <c:dPt>
            <c:idx val="2"/>
            <c:invertIfNegative val="0"/>
            <c:bubble3D val="0"/>
            <c:spPr>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t="-9000" b="-10000"/>
                </a:stretch>
              </a:blipFill>
              <a:ln>
                <a:noFill/>
              </a:ln>
              <a:effectLst/>
            </c:spPr>
            <c:pictureOptions>
              <c:pictureFormat val="stretch"/>
            </c:pictureOptions>
            <c:extLst>
              <c:ext xmlns:c16="http://schemas.microsoft.com/office/drawing/2014/chart" uri="{C3380CC4-5D6E-409C-BE32-E72D297353CC}">
                <c16:uniqueId val="{00000003-7C39-4159-832C-509CE1725C15}"/>
              </c:ext>
            </c:extLst>
          </c:dPt>
          <c:dPt>
            <c:idx val="3"/>
            <c:invertIfNegative val="0"/>
            <c:bubble3D val="0"/>
            <c:spPr>
              <a:blipFill dpi="0" rotWithShape="1">
                <a:blip xmlns:r="http://schemas.openxmlformats.org/officeDocument/2006/relationships" r:embed="rId11">
                  <a:extLst>
                    <a:ext uri="{96DAC541-7B7A-43D3-8B79-37D633B846F1}">
                      <asvg:svgBlip xmlns:asvg="http://schemas.microsoft.com/office/drawing/2016/SVG/main" r:embed="rId12"/>
                    </a:ext>
                  </a:extLst>
                </a:blip>
                <a:srcRect/>
                <a:stretch>
                  <a:fillRect t="-9000" b="-10000"/>
                </a:stretch>
              </a:blipFill>
              <a:ln>
                <a:noFill/>
              </a:ln>
              <a:effectLst/>
            </c:spPr>
            <c:pictureOptions>
              <c:pictureFormat val="stretch"/>
            </c:pictureOptions>
            <c:extLst>
              <c:ext xmlns:c16="http://schemas.microsoft.com/office/drawing/2014/chart" uri="{C3380CC4-5D6E-409C-BE32-E72D297353CC}">
                <c16:uniqueId val="{00000004-7C39-4159-832C-509CE1725C15}"/>
              </c:ext>
            </c:extLst>
          </c:dPt>
          <c:dPt>
            <c:idx val="4"/>
            <c:invertIfNegative val="0"/>
            <c:bubble3D val="0"/>
            <c:spPr>
              <a:blipFill dpi="0" rotWithShape="1">
                <a:blip xmlns:r="http://schemas.openxmlformats.org/officeDocument/2006/relationships" r:embed="rId13">
                  <a:extLst>
                    <a:ext uri="{96DAC541-7B7A-43D3-8B79-37D633B846F1}">
                      <asvg:svgBlip xmlns:asvg="http://schemas.microsoft.com/office/drawing/2016/SVG/main" r:embed="rId14"/>
                    </a:ext>
                  </a:extLst>
                </a:blip>
                <a:srcRect/>
                <a:stretch>
                  <a:fillRect t="-9000" b="-10000"/>
                </a:stretch>
              </a:blipFill>
              <a:ln>
                <a:noFill/>
              </a:ln>
              <a:effectLst/>
            </c:spPr>
            <c:pictureOptions>
              <c:pictureFormat val="stretch"/>
            </c:pictureOptions>
            <c:extLst>
              <c:ext xmlns:c16="http://schemas.microsoft.com/office/drawing/2014/chart" uri="{C3380CC4-5D6E-409C-BE32-E72D297353CC}">
                <c16:uniqueId val="{00000005-7C39-4159-832C-509CE1725C15}"/>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Sheet1!$D$42:$H$42</c:f>
              <c:strCache>
                <c:ptCount val="5"/>
                <c:pt idx="0">
                  <c:v>Active LCMS</c:v>
                </c:pt>
                <c:pt idx="1">
                  <c:v>Nominal LCMS</c:v>
                </c:pt>
                <c:pt idx="2">
                  <c:v>Evangelical Protestant</c:v>
                </c:pt>
                <c:pt idx="3">
                  <c:v>Mailine Protestant</c:v>
                </c:pt>
                <c:pt idx="4">
                  <c:v>Unaffiliated*</c:v>
                </c:pt>
              </c:strCache>
            </c:strRef>
          </c:cat>
          <c:val>
            <c:numRef>
              <c:f>Sheet1!$D$43:$H$43</c:f>
              <c:numCache>
                <c:formatCode>0%</c:formatCode>
                <c:ptCount val="5"/>
                <c:pt idx="0">
                  <c:v>0.80400000000000005</c:v>
                </c:pt>
                <c:pt idx="1">
                  <c:v>0.45</c:v>
                </c:pt>
                <c:pt idx="2">
                  <c:v>0.86299999999999999</c:v>
                </c:pt>
                <c:pt idx="3">
                  <c:v>0.71099999999999997</c:v>
                </c:pt>
                <c:pt idx="4">
                  <c:v>0.79600000000000004</c:v>
                </c:pt>
              </c:numCache>
            </c:numRef>
          </c:val>
          <c:extLst>
            <c:ext xmlns:c16="http://schemas.microsoft.com/office/drawing/2014/chart" uri="{C3380CC4-5D6E-409C-BE32-E72D297353CC}">
              <c16:uniqueId val="{00000000-7C39-4159-832C-509CE1725C15}"/>
            </c:ext>
          </c:extLst>
        </c:ser>
        <c:dLbls>
          <c:showLegendKey val="0"/>
          <c:showVal val="0"/>
          <c:showCatName val="0"/>
          <c:showSerName val="0"/>
          <c:showPercent val="0"/>
          <c:showBubbleSize val="0"/>
        </c:dLbls>
        <c:gapWidth val="0"/>
        <c:overlap val="-7"/>
        <c:axId val="401026000"/>
        <c:axId val="410507192"/>
      </c:barChart>
      <c:catAx>
        <c:axId val="4010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10507192"/>
        <c:crosses val="autoZero"/>
        <c:auto val="1"/>
        <c:lblAlgn val="ctr"/>
        <c:lblOffset val="100"/>
        <c:noMultiLvlLbl val="0"/>
      </c:catAx>
      <c:valAx>
        <c:axId val="410507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102600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1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485294562827673"/>
          <c:y val="8.0190154802078306E-2"/>
          <c:w val="0.59043985126859144"/>
          <c:h val="0.72962044961771078"/>
        </c:manualLayout>
      </c:layout>
      <c:scatterChart>
        <c:scatterStyle val="lineMarker"/>
        <c:varyColors val="0"/>
        <c:ser>
          <c:idx val="0"/>
          <c:order val="0"/>
          <c:tx>
            <c:strRef>
              <c:f>'Beliefs (2)'!$D$4</c:f>
              <c:strCache>
                <c:ptCount val="1"/>
                <c:pt idx="0">
                  <c:v>Active LCMS</c:v>
                </c:pt>
              </c:strCache>
            </c:strRef>
          </c:tx>
          <c:spPr>
            <a:ln w="25400" cap="rnd">
              <a:noFill/>
              <a:round/>
            </a:ln>
            <a:effectLst/>
          </c:spPr>
          <c:marker>
            <c:symbol val="circle"/>
            <c:size val="18"/>
            <c:spPr>
              <a:blipFill>
                <a:blip xmlns:r="http://schemas.openxmlformats.org/officeDocument/2006/relationships" r:embed="rId4">
                  <a:extLst>
                    <a:ext uri="{96DAC541-7B7A-43D3-8B79-37D633B846F1}">
                      <asvg:svgBlip xmlns:asvg="http://schemas.microsoft.com/office/drawing/2016/SVG/main" r:embed="rId5"/>
                    </a:ext>
                  </a:extLst>
                </a:blip>
                <a:stretch>
                  <a:fillRect/>
                </a:stretch>
              </a:blipFill>
              <a:ln w="349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'Beliefs (2)'!$D$5:$D$50</c:f>
              <c:numCache>
                <c:formatCode>0.0%</c:formatCode>
                <c:ptCount val="46"/>
                <c:pt idx="0">
                  <c:v>0.95099999999999996</c:v>
                </c:pt>
                <c:pt idx="1">
                  <c:v>0.03</c:v>
                </c:pt>
                <c:pt idx="2">
                  <c:v>0.91600000000000004</c:v>
                </c:pt>
                <c:pt idx="3">
                  <c:v>0.92700000000000005</c:v>
                </c:pt>
                <c:pt idx="4">
                  <c:v>0.82099999999999995</c:v>
                </c:pt>
                <c:pt idx="5" formatCode="0%">
                  <c:v>9.4E-2</c:v>
                </c:pt>
                <c:pt idx="6" formatCode="0%">
                  <c:v>9.1999999999999998E-2</c:v>
                </c:pt>
                <c:pt idx="7" formatCode="0%">
                  <c:v>0.84199999999999997</c:v>
                </c:pt>
                <c:pt idx="8" formatCode="0%">
                  <c:v>0.84899999999999998</c:v>
                </c:pt>
                <c:pt idx="9" formatCode="0%">
                  <c:v>0.45600000000000002</c:v>
                </c:pt>
                <c:pt idx="10" formatCode="0%">
                  <c:v>0.53600000000000003</c:v>
                </c:pt>
                <c:pt idx="11" formatCode="0%">
                  <c:v>0.252</c:v>
                </c:pt>
                <c:pt idx="12" formatCode="0%">
                  <c:v>1.7000000000000001E-2</c:v>
                </c:pt>
                <c:pt idx="13" formatCode="0%">
                  <c:v>0.36399999999999999</c:v>
                </c:pt>
                <c:pt idx="14" formatCode="0%">
                  <c:v>0.371</c:v>
                </c:pt>
                <c:pt idx="15" formatCode="0%">
                  <c:v>0.27400000000000002</c:v>
                </c:pt>
                <c:pt idx="16" formatCode="0%">
                  <c:v>0.71299999999999997</c:v>
                </c:pt>
                <c:pt idx="17" formatCode="0%">
                  <c:v>0.1</c:v>
                </c:pt>
                <c:pt idx="18" formatCode="0%">
                  <c:v>0.72699999999999998</c:v>
                </c:pt>
                <c:pt idx="19" formatCode="0%">
                  <c:v>0.19900000000000001</c:v>
                </c:pt>
                <c:pt idx="20" formatCode="0%">
                  <c:v>7.3999999999999996E-2</c:v>
                </c:pt>
                <c:pt idx="21" formatCode="0%">
                  <c:v>0.53300000000000003</c:v>
                </c:pt>
                <c:pt idx="22" formatCode="0%">
                  <c:v>0.63300000000000001</c:v>
                </c:pt>
                <c:pt idx="23" formatCode="0%">
                  <c:v>0.53700000000000003</c:v>
                </c:pt>
                <c:pt idx="24" formatCode="0%">
                  <c:v>0.34799999999999998</c:v>
                </c:pt>
                <c:pt idx="25" formatCode="0%">
                  <c:v>0.73499999999999999</c:v>
                </c:pt>
                <c:pt idx="26" formatCode="0%">
                  <c:v>0.6</c:v>
                </c:pt>
                <c:pt idx="27" formatCode="0%">
                  <c:v>0.16</c:v>
                </c:pt>
                <c:pt idx="28" formatCode="0%">
                  <c:v>0.245</c:v>
                </c:pt>
                <c:pt idx="29" formatCode="0%">
                  <c:v>0.16700000000000001</c:v>
                </c:pt>
                <c:pt idx="30" formatCode="0%">
                  <c:v>0.13800000000000001</c:v>
                </c:pt>
                <c:pt idx="31" formatCode="0%">
                  <c:v>0.78</c:v>
                </c:pt>
                <c:pt idx="32" formatCode="0%">
                  <c:v>0.63600000000000001</c:v>
                </c:pt>
                <c:pt idx="33" formatCode="0%">
                  <c:v>0.85299999999999998</c:v>
                </c:pt>
                <c:pt idx="34" formatCode="0%">
                  <c:v>0.16200000000000001</c:v>
                </c:pt>
                <c:pt idx="35" formatCode="0%">
                  <c:v>0.13100000000000001</c:v>
                </c:pt>
                <c:pt idx="36" formatCode="0%">
                  <c:v>0.19800000000000001</c:v>
                </c:pt>
                <c:pt idx="37" formatCode="0%">
                  <c:v>0.77400000000000002</c:v>
                </c:pt>
                <c:pt idx="38" formatCode="0%">
                  <c:v>0.621</c:v>
                </c:pt>
                <c:pt idx="39" formatCode="0%">
                  <c:v>0.75800000000000001</c:v>
                </c:pt>
                <c:pt idx="40" formatCode="0%">
                  <c:v>0.64700000000000002</c:v>
                </c:pt>
                <c:pt idx="41" formatCode="0%">
                  <c:v>0.40500000000000003</c:v>
                </c:pt>
                <c:pt idx="42" formatCode="0%">
                  <c:v>0.33300000000000002</c:v>
                </c:pt>
                <c:pt idx="43" formatCode="0%">
                  <c:v>0.66400000000000003</c:v>
                </c:pt>
                <c:pt idx="44" formatCode="0%">
                  <c:v>0.76600000000000001</c:v>
                </c:pt>
                <c:pt idx="45" formatCode="0%">
                  <c:v>0.33600000000000002</c:v>
                </c:pt>
              </c:numCache>
            </c:numRef>
          </c:xVal>
          <c:yVal>
            <c:numRef>
              <c:f>'Beliefs (2)'!$C$5:$C$50</c:f>
              <c:numCache>
                <c:formatCode>General</c:formatCode>
                <c:ptCount val="46"/>
                <c:pt idx="0">
                  <c:v>46</c:v>
                </c:pt>
                <c:pt idx="1">
                  <c:v>45</c:v>
                </c:pt>
                <c:pt idx="2">
                  <c:v>44</c:v>
                </c:pt>
                <c:pt idx="3">
                  <c:v>43</c:v>
                </c:pt>
                <c:pt idx="4">
                  <c:v>42</c:v>
                </c:pt>
                <c:pt idx="5">
                  <c:v>41</c:v>
                </c:pt>
                <c:pt idx="6">
                  <c:v>40</c:v>
                </c:pt>
                <c:pt idx="7">
                  <c:v>39</c:v>
                </c:pt>
                <c:pt idx="8">
                  <c:v>38</c:v>
                </c:pt>
                <c:pt idx="9">
                  <c:v>37</c:v>
                </c:pt>
                <c:pt idx="10">
                  <c:v>36</c:v>
                </c:pt>
                <c:pt idx="11">
                  <c:v>35</c:v>
                </c:pt>
                <c:pt idx="12">
                  <c:v>34</c:v>
                </c:pt>
                <c:pt idx="13">
                  <c:v>98</c:v>
                </c:pt>
                <c:pt idx="14">
                  <c:v>97</c:v>
                </c:pt>
                <c:pt idx="15">
                  <c:v>100</c:v>
                </c:pt>
                <c:pt idx="16">
                  <c:v>96</c:v>
                </c:pt>
                <c:pt idx="17">
                  <c:v>29</c:v>
                </c:pt>
                <c:pt idx="18">
                  <c:v>95</c:v>
                </c:pt>
                <c:pt idx="19">
                  <c:v>27</c:v>
                </c:pt>
                <c:pt idx="20">
                  <c:v>26</c:v>
                </c:pt>
                <c:pt idx="21">
                  <c:v>25</c:v>
                </c:pt>
                <c:pt idx="22">
                  <c:v>24</c:v>
                </c:pt>
                <c:pt idx="23">
                  <c:v>23</c:v>
                </c:pt>
                <c:pt idx="24">
                  <c:v>22</c:v>
                </c:pt>
                <c:pt idx="25">
                  <c:v>99</c:v>
                </c:pt>
                <c:pt idx="26">
                  <c:v>20</c:v>
                </c:pt>
                <c:pt idx="27">
                  <c:v>19</c:v>
                </c:pt>
                <c:pt idx="28">
                  <c:v>18</c:v>
                </c:pt>
                <c:pt idx="29">
                  <c:v>17</c:v>
                </c:pt>
                <c:pt idx="30">
                  <c:v>16</c:v>
                </c:pt>
                <c:pt idx="31">
                  <c:v>15</c:v>
                </c:pt>
                <c:pt idx="32">
                  <c:v>14</c:v>
                </c:pt>
                <c:pt idx="33">
                  <c:v>13</c:v>
                </c:pt>
                <c:pt idx="34">
                  <c:v>12</c:v>
                </c:pt>
                <c:pt idx="35">
                  <c:v>11</c:v>
                </c:pt>
                <c:pt idx="36">
                  <c:v>10</c:v>
                </c:pt>
                <c:pt idx="37">
                  <c:v>9</c:v>
                </c:pt>
                <c:pt idx="38">
                  <c:v>8</c:v>
                </c:pt>
                <c:pt idx="39">
                  <c:v>7</c:v>
                </c:pt>
                <c:pt idx="40">
                  <c:v>6</c:v>
                </c:pt>
                <c:pt idx="41">
                  <c:v>5</c:v>
                </c:pt>
                <c:pt idx="42">
                  <c:v>4</c:v>
                </c:pt>
                <c:pt idx="43">
                  <c:v>3</c:v>
                </c:pt>
                <c:pt idx="44">
                  <c:v>2</c:v>
                </c:pt>
                <c:pt idx="45">
                  <c:v>1</c:v>
                </c:pt>
              </c:numCache>
            </c:numRef>
          </c:yVal>
          <c:smooth val="0"/>
          <c:extLst>
            <c:ext xmlns:c16="http://schemas.microsoft.com/office/drawing/2014/chart" uri="{C3380CC4-5D6E-409C-BE32-E72D297353CC}">
              <c16:uniqueId val="{00000000-29ED-4DD0-9688-673798DACACD}"/>
            </c:ext>
          </c:extLst>
        </c:ser>
        <c:ser>
          <c:idx val="1"/>
          <c:order val="1"/>
          <c:tx>
            <c:strRef>
              <c:f>'Beliefs (2)'!$E$4</c:f>
              <c:strCache>
                <c:ptCount val="1"/>
                <c:pt idx="0">
                  <c:v>Nominal LCMS</c:v>
                </c:pt>
              </c:strCache>
            </c:strRef>
          </c:tx>
          <c:spPr>
            <a:ln w="25400" cap="rnd">
              <a:noFill/>
              <a:round/>
            </a:ln>
            <a:effectLst/>
          </c:spPr>
          <c:marker>
            <c:symbol val="circle"/>
            <c:size val="18"/>
            <c:spPr>
              <a:blipFill>
                <a:blip xmlns:r="http://schemas.openxmlformats.org/officeDocument/2006/relationships" r:embed="rId6">
                  <a:extLst>
                    <a:ext uri="{96DAC541-7B7A-43D3-8B79-37D633B846F1}">
                      <asvg:svgBlip xmlns:asvg="http://schemas.microsoft.com/office/drawing/2016/SVG/main" r:embed="rId7"/>
                    </a:ext>
                  </a:extLst>
                </a:blip>
                <a:stretch>
                  <a:fillRect/>
                </a:stretch>
              </a:blipFill>
              <a:ln w="34925">
                <a:noFill/>
              </a:ln>
              <a:effectLst/>
            </c:spPr>
          </c:marker>
          <c:dLbls>
            <c:dLbl>
              <c:idx val="16"/>
              <c:delete val="1"/>
              <c:extLst>
                <c:ext xmlns:c15="http://schemas.microsoft.com/office/drawing/2012/chart" uri="{CE6537A1-D6FC-4f65-9D91-7224C49458BB}"/>
                <c:ext xmlns:c16="http://schemas.microsoft.com/office/drawing/2014/chart" uri="{C3380CC4-5D6E-409C-BE32-E72D297353CC}">
                  <c16:uniqueId val="{00000006-29ED-4DD0-9688-673798DACA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'Beliefs (2)'!$E$5:$E$50</c:f>
              <c:numCache>
                <c:formatCode>0.0%</c:formatCode>
                <c:ptCount val="46"/>
                <c:pt idx="0">
                  <c:v>0.77800000000000002</c:v>
                </c:pt>
                <c:pt idx="1">
                  <c:v>0.152</c:v>
                </c:pt>
                <c:pt idx="2">
                  <c:v>0.60699999999999998</c:v>
                </c:pt>
                <c:pt idx="3">
                  <c:v>0.69599999999999995</c:v>
                </c:pt>
                <c:pt idx="4">
                  <c:v>0.5</c:v>
                </c:pt>
                <c:pt idx="5" formatCode="0%">
                  <c:v>0.45</c:v>
                </c:pt>
                <c:pt idx="6" formatCode="0%">
                  <c:v>0.49399999999999999</c:v>
                </c:pt>
                <c:pt idx="7" formatCode="0%">
                  <c:v>0.46800000000000003</c:v>
                </c:pt>
                <c:pt idx="8" formatCode="0%">
                  <c:v>0.64500000000000002</c:v>
                </c:pt>
                <c:pt idx="9" formatCode="0%">
                  <c:v>9.5000000000000001E-2</c:v>
                </c:pt>
                <c:pt idx="10" formatCode="0%">
                  <c:v>0.443</c:v>
                </c:pt>
                <c:pt idx="11" formatCode="0%">
                  <c:v>0.56999999999999995</c:v>
                </c:pt>
                <c:pt idx="12" formatCode="0%">
                  <c:v>0.158</c:v>
                </c:pt>
                <c:pt idx="13" formatCode="0%">
                  <c:v>0.5</c:v>
                </c:pt>
                <c:pt idx="14" formatCode="0%">
                  <c:v>0.58199999999999996</c:v>
                </c:pt>
                <c:pt idx="15" formatCode="0%">
                  <c:v>0.43</c:v>
                </c:pt>
                <c:pt idx="16" formatCode="0%">
                  <c:v>0.67500000000000004</c:v>
                </c:pt>
                <c:pt idx="17" formatCode="0%">
                  <c:v>0.19900000000000001</c:v>
                </c:pt>
                <c:pt idx="18" formatCode="0%">
                  <c:v>0.58799999999999997</c:v>
                </c:pt>
                <c:pt idx="19" formatCode="0%">
                  <c:v>0.12</c:v>
                </c:pt>
                <c:pt idx="20" formatCode="0%">
                  <c:v>0.186</c:v>
                </c:pt>
                <c:pt idx="21" formatCode="0%">
                  <c:v>0.42599999999999999</c:v>
                </c:pt>
                <c:pt idx="22" formatCode="0%">
                  <c:v>0.41399999999999998</c:v>
                </c:pt>
                <c:pt idx="23" formatCode="0%">
                  <c:v>0.317</c:v>
                </c:pt>
                <c:pt idx="24" formatCode="0%">
                  <c:v>0.5</c:v>
                </c:pt>
                <c:pt idx="25" formatCode="0%">
                  <c:v>0.38</c:v>
                </c:pt>
                <c:pt idx="26" formatCode="0%">
                  <c:v>0.379</c:v>
                </c:pt>
                <c:pt idx="27" formatCode="0%">
                  <c:v>0.29199999999999998</c:v>
                </c:pt>
                <c:pt idx="28" formatCode="0%">
                  <c:v>0.36699999999999999</c:v>
                </c:pt>
                <c:pt idx="29" formatCode="0%">
                  <c:v>0.28199999999999997</c:v>
                </c:pt>
                <c:pt idx="30" formatCode="0%">
                  <c:v>0.35299999999999998</c:v>
                </c:pt>
                <c:pt idx="31" formatCode="0%">
                  <c:v>0.4</c:v>
                </c:pt>
                <c:pt idx="32" formatCode="0%">
                  <c:v>0.33500000000000002</c:v>
                </c:pt>
                <c:pt idx="33" formatCode="0%">
                  <c:v>0.47099999999999997</c:v>
                </c:pt>
                <c:pt idx="34" formatCode="0%">
                  <c:v>0.629</c:v>
                </c:pt>
                <c:pt idx="35" formatCode="0%">
                  <c:v>0.61799999999999999</c:v>
                </c:pt>
                <c:pt idx="36" formatCode="0%">
                  <c:v>0.57699999999999996</c:v>
                </c:pt>
                <c:pt idx="37" formatCode="0%">
                  <c:v>0.45300000000000001</c:v>
                </c:pt>
                <c:pt idx="38" formatCode="0%">
                  <c:v>0.59699999999999998</c:v>
                </c:pt>
                <c:pt idx="39" formatCode="0%">
                  <c:v>0.55100000000000005</c:v>
                </c:pt>
                <c:pt idx="40" formatCode="0%">
                  <c:v>0.55100000000000005</c:v>
                </c:pt>
                <c:pt idx="41" formatCode="0%">
                  <c:v>0.51500000000000001</c:v>
                </c:pt>
                <c:pt idx="42" formatCode="0%">
                  <c:v>0.371</c:v>
                </c:pt>
                <c:pt idx="43" formatCode="0%">
                  <c:v>0.77500000000000002</c:v>
                </c:pt>
                <c:pt idx="44" formatCode="0%">
                  <c:v>0.52800000000000002</c:v>
                </c:pt>
                <c:pt idx="45" formatCode="0%">
                  <c:v>0.57899999999999996</c:v>
                </c:pt>
              </c:numCache>
            </c:numRef>
          </c:xVal>
          <c:yVal>
            <c:numRef>
              <c:f>'Beliefs (2)'!$C$5:$C$50</c:f>
              <c:numCache>
                <c:formatCode>General</c:formatCode>
                <c:ptCount val="46"/>
                <c:pt idx="0">
                  <c:v>46</c:v>
                </c:pt>
                <c:pt idx="1">
                  <c:v>45</c:v>
                </c:pt>
                <c:pt idx="2">
                  <c:v>44</c:v>
                </c:pt>
                <c:pt idx="3">
                  <c:v>43</c:v>
                </c:pt>
                <c:pt idx="4">
                  <c:v>42</c:v>
                </c:pt>
                <c:pt idx="5">
                  <c:v>41</c:v>
                </c:pt>
                <c:pt idx="6">
                  <c:v>40</c:v>
                </c:pt>
                <c:pt idx="7">
                  <c:v>39</c:v>
                </c:pt>
                <c:pt idx="8">
                  <c:v>38</c:v>
                </c:pt>
                <c:pt idx="9">
                  <c:v>37</c:v>
                </c:pt>
                <c:pt idx="10">
                  <c:v>36</c:v>
                </c:pt>
                <c:pt idx="11">
                  <c:v>35</c:v>
                </c:pt>
                <c:pt idx="12">
                  <c:v>34</c:v>
                </c:pt>
                <c:pt idx="13">
                  <c:v>98</c:v>
                </c:pt>
                <c:pt idx="14">
                  <c:v>97</c:v>
                </c:pt>
                <c:pt idx="15">
                  <c:v>100</c:v>
                </c:pt>
                <c:pt idx="16">
                  <c:v>96</c:v>
                </c:pt>
                <c:pt idx="17">
                  <c:v>29</c:v>
                </c:pt>
                <c:pt idx="18">
                  <c:v>95</c:v>
                </c:pt>
                <c:pt idx="19">
                  <c:v>27</c:v>
                </c:pt>
                <c:pt idx="20">
                  <c:v>26</c:v>
                </c:pt>
                <c:pt idx="21">
                  <c:v>25</c:v>
                </c:pt>
                <c:pt idx="22">
                  <c:v>24</c:v>
                </c:pt>
                <c:pt idx="23">
                  <c:v>23</c:v>
                </c:pt>
                <c:pt idx="24">
                  <c:v>22</c:v>
                </c:pt>
                <c:pt idx="25">
                  <c:v>99</c:v>
                </c:pt>
                <c:pt idx="26">
                  <c:v>20</c:v>
                </c:pt>
                <c:pt idx="27">
                  <c:v>19</c:v>
                </c:pt>
                <c:pt idx="28">
                  <c:v>18</c:v>
                </c:pt>
                <c:pt idx="29">
                  <c:v>17</c:v>
                </c:pt>
                <c:pt idx="30">
                  <c:v>16</c:v>
                </c:pt>
                <c:pt idx="31">
                  <c:v>15</c:v>
                </c:pt>
                <c:pt idx="32">
                  <c:v>14</c:v>
                </c:pt>
                <c:pt idx="33">
                  <c:v>13</c:v>
                </c:pt>
                <c:pt idx="34">
                  <c:v>12</c:v>
                </c:pt>
                <c:pt idx="35">
                  <c:v>11</c:v>
                </c:pt>
                <c:pt idx="36">
                  <c:v>10</c:v>
                </c:pt>
                <c:pt idx="37">
                  <c:v>9</c:v>
                </c:pt>
                <c:pt idx="38">
                  <c:v>8</c:v>
                </c:pt>
                <c:pt idx="39">
                  <c:v>7</c:v>
                </c:pt>
                <c:pt idx="40">
                  <c:v>6</c:v>
                </c:pt>
                <c:pt idx="41">
                  <c:v>5</c:v>
                </c:pt>
                <c:pt idx="42">
                  <c:v>4</c:v>
                </c:pt>
                <c:pt idx="43">
                  <c:v>3</c:v>
                </c:pt>
                <c:pt idx="44">
                  <c:v>2</c:v>
                </c:pt>
                <c:pt idx="45">
                  <c:v>1</c:v>
                </c:pt>
              </c:numCache>
            </c:numRef>
          </c:yVal>
          <c:smooth val="0"/>
          <c:extLst>
            <c:ext xmlns:c16="http://schemas.microsoft.com/office/drawing/2014/chart" uri="{C3380CC4-5D6E-409C-BE32-E72D297353CC}">
              <c16:uniqueId val="{00000001-29ED-4DD0-9688-673798DACACD}"/>
            </c:ext>
          </c:extLst>
        </c:ser>
        <c:ser>
          <c:idx val="2"/>
          <c:order val="2"/>
          <c:tx>
            <c:strRef>
              <c:f>'Beliefs (2)'!$F$4</c:f>
              <c:strCache>
                <c:ptCount val="1"/>
                <c:pt idx="0">
                  <c:v>Evangelical Protestant</c:v>
                </c:pt>
              </c:strCache>
            </c:strRef>
          </c:tx>
          <c:spPr>
            <a:ln w="25400" cap="rnd">
              <a:noFill/>
              <a:round/>
            </a:ln>
            <a:effectLst/>
          </c:spPr>
          <c:marker>
            <c:symbol val="circle"/>
            <c:size val="18"/>
            <c:spPr>
              <a:blipFill>
                <a:blip xmlns:r="http://schemas.openxmlformats.org/officeDocument/2006/relationships" r:embed="rId8">
                  <a:extLst>
                    <a:ext uri="{96DAC541-7B7A-43D3-8B79-37D633B846F1}">
                      <asvg:svgBlip xmlns:asvg="http://schemas.microsoft.com/office/drawing/2016/SVG/main" r:embed="rId9"/>
                    </a:ext>
                  </a:extLst>
                </a:blip>
                <a:stretch>
                  <a:fillRect/>
                </a:stretch>
              </a:blipFill>
              <a:ln w="34925">
                <a:noFill/>
              </a:ln>
              <a:effectLst/>
            </c:spPr>
          </c:marker>
          <c:dLbls>
            <c:dLbl>
              <c:idx val="18"/>
              <c:delete val="1"/>
              <c:extLst>
                <c:ext xmlns:c15="http://schemas.microsoft.com/office/drawing/2012/chart" uri="{CE6537A1-D6FC-4f65-9D91-7224C49458BB}"/>
                <c:ext xmlns:c16="http://schemas.microsoft.com/office/drawing/2014/chart" uri="{C3380CC4-5D6E-409C-BE32-E72D297353CC}">
                  <c16:uniqueId val="{00000005-29ED-4DD0-9688-673798DACA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'Beliefs (2)'!$F$5:$F$50</c:f>
              <c:numCache>
                <c:formatCode>0.0%</c:formatCode>
                <c:ptCount val="46"/>
                <c:pt idx="0">
                  <c:v>0.91400000000000003</c:v>
                </c:pt>
                <c:pt idx="1">
                  <c:v>3.6999999999999998E-2</c:v>
                </c:pt>
                <c:pt idx="2">
                  <c:v>0.82799999999999996</c:v>
                </c:pt>
                <c:pt idx="3">
                  <c:v>0.876</c:v>
                </c:pt>
                <c:pt idx="4">
                  <c:v>0.80400000000000005</c:v>
                </c:pt>
                <c:pt idx="5" formatCode="0%">
                  <c:v>0.129</c:v>
                </c:pt>
                <c:pt idx="6" formatCode="0%">
                  <c:v>0.17299999999999999</c:v>
                </c:pt>
                <c:pt idx="7" formatCode="0%">
                  <c:v>0.81499999999999995</c:v>
                </c:pt>
                <c:pt idx="8" formatCode="0%">
                  <c:v>0.81599999999999995</c:v>
                </c:pt>
                <c:pt idx="9" formatCode="0%">
                  <c:v>0.42299999999999999</c:v>
                </c:pt>
                <c:pt idx="10" formatCode="0%">
                  <c:v>0.60099999999999998</c:v>
                </c:pt>
                <c:pt idx="11" formatCode="0%">
                  <c:v>0.28799999999999998</c:v>
                </c:pt>
                <c:pt idx="12" formatCode="0%">
                  <c:v>1.7999999999999999E-2</c:v>
                </c:pt>
                <c:pt idx="13" formatCode="0%">
                  <c:v>0.56799999999999995</c:v>
                </c:pt>
                <c:pt idx="14" formatCode="0%">
                  <c:v>0.746</c:v>
                </c:pt>
                <c:pt idx="15" formatCode="0%">
                  <c:v>0.5</c:v>
                </c:pt>
                <c:pt idx="16" formatCode="0%">
                  <c:v>0.81499999999999995</c:v>
                </c:pt>
                <c:pt idx="17" formatCode="0%">
                  <c:v>0.33300000000000002</c:v>
                </c:pt>
                <c:pt idx="18" formatCode="0%">
                  <c:v>0.57499999999999996</c:v>
                </c:pt>
                <c:pt idx="19" formatCode="0%">
                  <c:v>0.28399999999999997</c:v>
                </c:pt>
                <c:pt idx="20" formatCode="0%">
                  <c:v>0.14799999999999999</c:v>
                </c:pt>
                <c:pt idx="21" formatCode="0%">
                  <c:v>0.29399999999999998</c:v>
                </c:pt>
                <c:pt idx="22" formatCode="0%">
                  <c:v>0.18</c:v>
                </c:pt>
                <c:pt idx="23" formatCode="0%">
                  <c:v>0.46600000000000003</c:v>
                </c:pt>
                <c:pt idx="24" formatCode="0%">
                  <c:v>0.60899999999999999</c:v>
                </c:pt>
                <c:pt idx="25" formatCode="0%">
                  <c:v>0.61099999999999999</c:v>
                </c:pt>
                <c:pt idx="26" formatCode="0%">
                  <c:v>0.1</c:v>
                </c:pt>
                <c:pt idx="27" formatCode="0%">
                  <c:v>0.503</c:v>
                </c:pt>
                <c:pt idx="28" formatCode="0%">
                  <c:v>0.60399999999999998</c:v>
                </c:pt>
                <c:pt idx="29" formatCode="0%">
                  <c:v>0.41299999999999998</c:v>
                </c:pt>
                <c:pt idx="30" formatCode="0%">
                  <c:v>0.216</c:v>
                </c:pt>
                <c:pt idx="31" formatCode="0%">
                  <c:v>0.39700000000000002</c:v>
                </c:pt>
                <c:pt idx="32" formatCode="0%">
                  <c:v>0.45100000000000001</c:v>
                </c:pt>
                <c:pt idx="33" formatCode="0%">
                  <c:v>0.66500000000000004</c:v>
                </c:pt>
                <c:pt idx="34" formatCode="0%">
                  <c:v>0.28399999999999997</c:v>
                </c:pt>
                <c:pt idx="35" formatCode="0%">
                  <c:v>0.309</c:v>
                </c:pt>
                <c:pt idx="36" formatCode="0%">
                  <c:v>0.503</c:v>
                </c:pt>
                <c:pt idx="37" formatCode="0%">
                  <c:v>0.56100000000000005</c:v>
                </c:pt>
                <c:pt idx="38" formatCode="0%">
                  <c:v>0.45</c:v>
                </c:pt>
                <c:pt idx="39" formatCode="0%">
                  <c:v>0.60099999999999998</c:v>
                </c:pt>
                <c:pt idx="40" formatCode="0%">
                  <c:v>0.76700000000000002</c:v>
                </c:pt>
                <c:pt idx="41" formatCode="0%">
                  <c:v>0.62</c:v>
                </c:pt>
                <c:pt idx="42" formatCode="0%">
                  <c:v>0.34399999999999997</c:v>
                </c:pt>
                <c:pt idx="43" formatCode="0%">
                  <c:v>0.71799999999999997</c:v>
                </c:pt>
                <c:pt idx="44" formatCode="0%">
                  <c:v>0.73099999999999998</c:v>
                </c:pt>
                <c:pt idx="45" formatCode="0%">
                  <c:v>0.55600000000000005</c:v>
                </c:pt>
              </c:numCache>
            </c:numRef>
          </c:xVal>
          <c:yVal>
            <c:numRef>
              <c:f>'Beliefs (2)'!$C$5:$C$50</c:f>
              <c:numCache>
                <c:formatCode>General</c:formatCode>
                <c:ptCount val="46"/>
                <c:pt idx="0">
                  <c:v>46</c:v>
                </c:pt>
                <c:pt idx="1">
                  <c:v>45</c:v>
                </c:pt>
                <c:pt idx="2">
                  <c:v>44</c:v>
                </c:pt>
                <c:pt idx="3">
                  <c:v>43</c:v>
                </c:pt>
                <c:pt idx="4">
                  <c:v>42</c:v>
                </c:pt>
                <c:pt idx="5">
                  <c:v>41</c:v>
                </c:pt>
                <c:pt idx="6">
                  <c:v>40</c:v>
                </c:pt>
                <c:pt idx="7">
                  <c:v>39</c:v>
                </c:pt>
                <c:pt idx="8">
                  <c:v>38</c:v>
                </c:pt>
                <c:pt idx="9">
                  <c:v>37</c:v>
                </c:pt>
                <c:pt idx="10">
                  <c:v>36</c:v>
                </c:pt>
                <c:pt idx="11">
                  <c:v>35</c:v>
                </c:pt>
                <c:pt idx="12">
                  <c:v>34</c:v>
                </c:pt>
                <c:pt idx="13">
                  <c:v>98</c:v>
                </c:pt>
                <c:pt idx="14">
                  <c:v>97</c:v>
                </c:pt>
                <c:pt idx="15">
                  <c:v>100</c:v>
                </c:pt>
                <c:pt idx="16">
                  <c:v>96</c:v>
                </c:pt>
                <c:pt idx="17">
                  <c:v>29</c:v>
                </c:pt>
                <c:pt idx="18">
                  <c:v>95</c:v>
                </c:pt>
                <c:pt idx="19">
                  <c:v>27</c:v>
                </c:pt>
                <c:pt idx="20">
                  <c:v>26</c:v>
                </c:pt>
                <c:pt idx="21">
                  <c:v>25</c:v>
                </c:pt>
                <c:pt idx="22">
                  <c:v>24</c:v>
                </c:pt>
                <c:pt idx="23">
                  <c:v>23</c:v>
                </c:pt>
                <c:pt idx="24">
                  <c:v>22</c:v>
                </c:pt>
                <c:pt idx="25">
                  <c:v>99</c:v>
                </c:pt>
                <c:pt idx="26">
                  <c:v>20</c:v>
                </c:pt>
                <c:pt idx="27">
                  <c:v>19</c:v>
                </c:pt>
                <c:pt idx="28">
                  <c:v>18</c:v>
                </c:pt>
                <c:pt idx="29">
                  <c:v>17</c:v>
                </c:pt>
                <c:pt idx="30">
                  <c:v>16</c:v>
                </c:pt>
                <c:pt idx="31">
                  <c:v>15</c:v>
                </c:pt>
                <c:pt idx="32">
                  <c:v>14</c:v>
                </c:pt>
                <c:pt idx="33">
                  <c:v>13</c:v>
                </c:pt>
                <c:pt idx="34">
                  <c:v>12</c:v>
                </c:pt>
                <c:pt idx="35">
                  <c:v>11</c:v>
                </c:pt>
                <c:pt idx="36">
                  <c:v>10</c:v>
                </c:pt>
                <c:pt idx="37">
                  <c:v>9</c:v>
                </c:pt>
                <c:pt idx="38">
                  <c:v>8</c:v>
                </c:pt>
                <c:pt idx="39">
                  <c:v>7</c:v>
                </c:pt>
                <c:pt idx="40">
                  <c:v>6</c:v>
                </c:pt>
                <c:pt idx="41">
                  <c:v>5</c:v>
                </c:pt>
                <c:pt idx="42">
                  <c:v>4</c:v>
                </c:pt>
                <c:pt idx="43">
                  <c:v>3</c:v>
                </c:pt>
                <c:pt idx="44">
                  <c:v>2</c:v>
                </c:pt>
                <c:pt idx="45">
                  <c:v>1</c:v>
                </c:pt>
              </c:numCache>
            </c:numRef>
          </c:yVal>
          <c:smooth val="0"/>
          <c:extLst>
            <c:ext xmlns:c16="http://schemas.microsoft.com/office/drawing/2014/chart" uri="{C3380CC4-5D6E-409C-BE32-E72D297353CC}">
              <c16:uniqueId val="{00000002-29ED-4DD0-9688-673798DACACD}"/>
            </c:ext>
          </c:extLst>
        </c:ser>
        <c:ser>
          <c:idx val="3"/>
          <c:order val="3"/>
          <c:tx>
            <c:strRef>
              <c:f>'Beliefs (2)'!$G$4</c:f>
              <c:strCache>
                <c:ptCount val="1"/>
                <c:pt idx="0">
                  <c:v>Mainline Protestant</c:v>
                </c:pt>
              </c:strCache>
            </c:strRef>
          </c:tx>
          <c:spPr>
            <a:ln w="25400" cap="rnd">
              <a:noFill/>
              <a:round/>
            </a:ln>
            <a:effectLst/>
          </c:spPr>
          <c:marker>
            <c:symbol val="circle"/>
            <c:size val="18"/>
            <c:spPr>
              <a:blipFill>
                <a:blip xmlns:r="http://schemas.openxmlformats.org/officeDocument/2006/relationships" r:embed="rId10">
                  <a:extLst>
                    <a:ext uri="{96DAC541-7B7A-43D3-8B79-37D633B846F1}">
                      <asvg:svgBlip xmlns:asvg="http://schemas.microsoft.com/office/drawing/2016/SVG/main" r:embed="rId11"/>
                    </a:ext>
                  </a:extLst>
                </a:blip>
                <a:stretch>
                  <a:fillRect/>
                </a:stretch>
              </a:blipFill>
              <a:ln w="34925">
                <a:noFill/>
              </a:ln>
              <a:effectLst/>
            </c:spPr>
          </c:marker>
          <c:dLbls>
            <c:dLbl>
              <c:idx val="13"/>
              <c:delete val="1"/>
              <c:extLst>
                <c:ext xmlns:c15="http://schemas.microsoft.com/office/drawing/2012/chart" uri="{CE6537A1-D6FC-4f65-9D91-7224C49458BB}"/>
                <c:ext xmlns:c16="http://schemas.microsoft.com/office/drawing/2014/chart" uri="{C3380CC4-5D6E-409C-BE32-E72D297353CC}">
                  <c16:uniqueId val="{00000009-29ED-4DD0-9688-673798DACACD}"/>
                </c:ext>
              </c:extLst>
            </c:dLbl>
            <c:dLbl>
              <c:idx val="16"/>
              <c:layout>
                <c:manualLayout>
                  <c:x val="-1.8982826948480941E-2"/>
                  <c:y val="-5.937347434453604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ED-4DD0-9688-673798DACACD}"/>
                </c:ext>
              </c:extLst>
            </c:dLbl>
            <c:dLbl>
              <c:idx val="25"/>
              <c:layout>
                <c:manualLayout>
                  <c:x val="-1.8982826948480844E-2"/>
                  <c:y val="-6.290236666413809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ED-4DD0-9688-673798DACA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'Beliefs (2)'!$G$5:$G$50</c:f>
              <c:numCache>
                <c:formatCode>0.0%</c:formatCode>
                <c:ptCount val="46"/>
                <c:pt idx="0">
                  <c:v>0.57099999999999995</c:v>
                </c:pt>
                <c:pt idx="1">
                  <c:v>0.27</c:v>
                </c:pt>
                <c:pt idx="2">
                  <c:v>0.371</c:v>
                </c:pt>
                <c:pt idx="3">
                  <c:v>0.72499999999999998</c:v>
                </c:pt>
                <c:pt idx="4">
                  <c:v>0.64500000000000002</c:v>
                </c:pt>
                <c:pt idx="5" formatCode="0%">
                  <c:v>0.28999999999999998</c:v>
                </c:pt>
                <c:pt idx="6" formatCode="0%">
                  <c:v>0.20699999999999999</c:v>
                </c:pt>
                <c:pt idx="7" formatCode="0%">
                  <c:v>0.66700000000000004</c:v>
                </c:pt>
                <c:pt idx="8" formatCode="0%">
                  <c:v>0.61899999999999999</c:v>
                </c:pt>
                <c:pt idx="9" formatCode="0%">
                  <c:v>0.48399999999999999</c:v>
                </c:pt>
                <c:pt idx="10" formatCode="0%">
                  <c:v>0.69899999999999995</c:v>
                </c:pt>
                <c:pt idx="11" formatCode="0%">
                  <c:v>0.56499999999999995</c:v>
                </c:pt>
                <c:pt idx="12" formatCode="0%">
                  <c:v>0.161</c:v>
                </c:pt>
                <c:pt idx="13" formatCode="0%">
                  <c:v>0.53200000000000003</c:v>
                </c:pt>
                <c:pt idx="14" formatCode="0%">
                  <c:v>0.66100000000000003</c:v>
                </c:pt>
                <c:pt idx="15" formatCode="0%">
                  <c:v>0.69299999999999995</c:v>
                </c:pt>
                <c:pt idx="16" formatCode="0%">
                  <c:v>0.85499999999999998</c:v>
                </c:pt>
                <c:pt idx="17" formatCode="0%">
                  <c:v>0.59699999999999998</c:v>
                </c:pt>
                <c:pt idx="18" formatCode="0%">
                  <c:v>0.436</c:v>
                </c:pt>
                <c:pt idx="19" formatCode="0%">
                  <c:v>0.42899999999999999</c:v>
                </c:pt>
                <c:pt idx="20" formatCode="0%">
                  <c:v>0.113</c:v>
                </c:pt>
                <c:pt idx="21" formatCode="0%">
                  <c:v>0.30599999999999999</c:v>
                </c:pt>
                <c:pt idx="22" formatCode="0%">
                  <c:v>0.51600000000000001</c:v>
                </c:pt>
                <c:pt idx="23" formatCode="0%">
                  <c:v>0.28499999999999998</c:v>
                </c:pt>
                <c:pt idx="24" formatCode="0%">
                  <c:v>0.59</c:v>
                </c:pt>
                <c:pt idx="25" formatCode="0%">
                  <c:v>0.41899999999999998</c:v>
                </c:pt>
                <c:pt idx="26" formatCode="0%">
                  <c:v>3.2000000000000001E-2</c:v>
                </c:pt>
                <c:pt idx="27" formatCode="0%">
                  <c:v>0.85499999999999998</c:v>
                </c:pt>
                <c:pt idx="28" formatCode="0%">
                  <c:v>0.83899999999999997</c:v>
                </c:pt>
                <c:pt idx="29" formatCode="0%">
                  <c:v>0.67800000000000005</c:v>
                </c:pt>
                <c:pt idx="30" formatCode="0%">
                  <c:v>0.40899999999999997</c:v>
                </c:pt>
                <c:pt idx="31" formatCode="0%">
                  <c:v>3.2000000000000001E-2</c:v>
                </c:pt>
                <c:pt idx="32" formatCode="0%">
                  <c:v>6.6000000000000003E-2</c:v>
                </c:pt>
                <c:pt idx="33" formatCode="0%">
                  <c:v>0.28999999999999998</c:v>
                </c:pt>
                <c:pt idx="34" formatCode="0%">
                  <c:v>0.69399999999999995</c:v>
                </c:pt>
                <c:pt idx="35" formatCode="0%">
                  <c:v>0.82299999999999995</c:v>
                </c:pt>
                <c:pt idx="36" formatCode="0%">
                  <c:v>0.871</c:v>
                </c:pt>
                <c:pt idx="37" formatCode="0%">
                  <c:v>0.161</c:v>
                </c:pt>
                <c:pt idx="38" formatCode="0%">
                  <c:v>0.21</c:v>
                </c:pt>
                <c:pt idx="39" formatCode="0%">
                  <c:v>0.47599999999999998</c:v>
                </c:pt>
                <c:pt idx="40" formatCode="0%">
                  <c:v>0.79400000000000004</c:v>
                </c:pt>
                <c:pt idx="41" formatCode="0%">
                  <c:v>0.78700000000000003</c:v>
                </c:pt>
                <c:pt idx="42" formatCode="0%">
                  <c:v>0.66600000000000004</c:v>
                </c:pt>
                <c:pt idx="43" formatCode="0%">
                  <c:v>0.95199999999999996</c:v>
                </c:pt>
                <c:pt idx="44" formatCode="0%">
                  <c:v>0.61299999999999999</c:v>
                </c:pt>
                <c:pt idx="45" formatCode="0%">
                  <c:v>0.82199999999999995</c:v>
                </c:pt>
              </c:numCache>
            </c:numRef>
          </c:xVal>
          <c:yVal>
            <c:numRef>
              <c:f>'Beliefs (2)'!$C$5:$C$50</c:f>
              <c:numCache>
                <c:formatCode>General</c:formatCode>
                <c:ptCount val="46"/>
                <c:pt idx="0">
                  <c:v>46</c:v>
                </c:pt>
                <c:pt idx="1">
                  <c:v>45</c:v>
                </c:pt>
                <c:pt idx="2">
                  <c:v>44</c:v>
                </c:pt>
                <c:pt idx="3">
                  <c:v>43</c:v>
                </c:pt>
                <c:pt idx="4">
                  <c:v>42</c:v>
                </c:pt>
                <c:pt idx="5">
                  <c:v>41</c:v>
                </c:pt>
                <c:pt idx="6">
                  <c:v>40</c:v>
                </c:pt>
                <c:pt idx="7">
                  <c:v>39</c:v>
                </c:pt>
                <c:pt idx="8">
                  <c:v>38</c:v>
                </c:pt>
                <c:pt idx="9">
                  <c:v>37</c:v>
                </c:pt>
                <c:pt idx="10">
                  <c:v>36</c:v>
                </c:pt>
                <c:pt idx="11">
                  <c:v>35</c:v>
                </c:pt>
                <c:pt idx="12">
                  <c:v>34</c:v>
                </c:pt>
                <c:pt idx="13">
                  <c:v>98</c:v>
                </c:pt>
                <c:pt idx="14">
                  <c:v>97</c:v>
                </c:pt>
                <c:pt idx="15">
                  <c:v>100</c:v>
                </c:pt>
                <c:pt idx="16">
                  <c:v>96</c:v>
                </c:pt>
                <c:pt idx="17">
                  <c:v>29</c:v>
                </c:pt>
                <c:pt idx="18">
                  <c:v>95</c:v>
                </c:pt>
                <c:pt idx="19">
                  <c:v>27</c:v>
                </c:pt>
                <c:pt idx="20">
                  <c:v>26</c:v>
                </c:pt>
                <c:pt idx="21">
                  <c:v>25</c:v>
                </c:pt>
                <c:pt idx="22">
                  <c:v>24</c:v>
                </c:pt>
                <c:pt idx="23">
                  <c:v>23</c:v>
                </c:pt>
                <c:pt idx="24">
                  <c:v>22</c:v>
                </c:pt>
                <c:pt idx="25">
                  <c:v>99</c:v>
                </c:pt>
                <c:pt idx="26">
                  <c:v>20</c:v>
                </c:pt>
                <c:pt idx="27">
                  <c:v>19</c:v>
                </c:pt>
                <c:pt idx="28">
                  <c:v>18</c:v>
                </c:pt>
                <c:pt idx="29">
                  <c:v>17</c:v>
                </c:pt>
                <c:pt idx="30">
                  <c:v>16</c:v>
                </c:pt>
                <c:pt idx="31">
                  <c:v>15</c:v>
                </c:pt>
                <c:pt idx="32">
                  <c:v>14</c:v>
                </c:pt>
                <c:pt idx="33">
                  <c:v>13</c:v>
                </c:pt>
                <c:pt idx="34">
                  <c:v>12</c:v>
                </c:pt>
                <c:pt idx="35">
                  <c:v>11</c:v>
                </c:pt>
                <c:pt idx="36">
                  <c:v>10</c:v>
                </c:pt>
                <c:pt idx="37">
                  <c:v>9</c:v>
                </c:pt>
                <c:pt idx="38">
                  <c:v>8</c:v>
                </c:pt>
                <c:pt idx="39">
                  <c:v>7</c:v>
                </c:pt>
                <c:pt idx="40">
                  <c:v>6</c:v>
                </c:pt>
                <c:pt idx="41">
                  <c:v>5</c:v>
                </c:pt>
                <c:pt idx="42">
                  <c:v>4</c:v>
                </c:pt>
                <c:pt idx="43">
                  <c:v>3</c:v>
                </c:pt>
                <c:pt idx="44">
                  <c:v>2</c:v>
                </c:pt>
                <c:pt idx="45">
                  <c:v>1</c:v>
                </c:pt>
              </c:numCache>
            </c:numRef>
          </c:yVal>
          <c:smooth val="0"/>
          <c:extLst>
            <c:ext xmlns:c16="http://schemas.microsoft.com/office/drawing/2014/chart" uri="{C3380CC4-5D6E-409C-BE32-E72D297353CC}">
              <c16:uniqueId val="{00000003-29ED-4DD0-9688-673798DACACD}"/>
            </c:ext>
          </c:extLst>
        </c:ser>
        <c:ser>
          <c:idx val="4"/>
          <c:order val="4"/>
          <c:tx>
            <c:strRef>
              <c:f>'Beliefs (2)'!$H$4</c:f>
              <c:strCache>
                <c:ptCount val="1"/>
                <c:pt idx="0">
                  <c:v>Unaffiliated</c:v>
                </c:pt>
              </c:strCache>
            </c:strRef>
          </c:tx>
          <c:spPr>
            <a:ln w="25400" cap="rnd">
              <a:noFill/>
              <a:round/>
            </a:ln>
            <a:effectLst/>
          </c:spPr>
          <c:marker>
            <c:symbol val="circle"/>
            <c:size val="18"/>
            <c:spPr>
              <a:blipFill>
                <a:blip xmlns:r="http://schemas.openxmlformats.org/officeDocument/2006/relationships" r:embed="rId12">
                  <a:extLst>
                    <a:ext uri="{96DAC541-7B7A-43D3-8B79-37D633B846F1}">
                      <asvg:svgBlip xmlns:asvg="http://schemas.microsoft.com/office/drawing/2016/SVG/main" r:embed="rId13"/>
                    </a:ext>
                  </a:extLst>
                </a:blip>
                <a:stretch>
                  <a:fillRect/>
                </a:stretch>
              </a:blipFill>
              <a:ln w="34925">
                <a:noFill/>
              </a:ln>
              <a:effectLst/>
            </c:spPr>
          </c:marker>
          <c:dLbls>
            <c:dLbl>
              <c:idx val="14"/>
              <c:delete val="1"/>
              <c:extLst>
                <c:ext xmlns:c15="http://schemas.microsoft.com/office/drawing/2012/chart" uri="{CE6537A1-D6FC-4f65-9D91-7224C49458BB}"/>
                <c:ext xmlns:c16="http://schemas.microsoft.com/office/drawing/2014/chart" uri="{C3380CC4-5D6E-409C-BE32-E72D297353CC}">
                  <c16:uniqueId val="{00000008-29ED-4DD0-9688-673798DACACD}"/>
                </c:ext>
              </c:extLst>
            </c:dLbl>
            <c:dLbl>
              <c:idx val="15"/>
              <c:delete val="1"/>
              <c:extLst>
                <c:ext xmlns:c15="http://schemas.microsoft.com/office/drawing/2012/chart" uri="{CE6537A1-D6FC-4f65-9D91-7224C49458BB}"/>
                <c:ext xmlns:c16="http://schemas.microsoft.com/office/drawing/2014/chart" uri="{C3380CC4-5D6E-409C-BE32-E72D297353CC}">
                  <c16:uniqueId val="{0000000A-29ED-4DD0-9688-673798DACA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'Beliefs (2)'!$H$5:$H$50</c:f>
              <c:numCache>
                <c:formatCode>0.0%</c:formatCode>
                <c:ptCount val="46"/>
                <c:pt idx="0">
                  <c:v>9.8000000000000004E-2</c:v>
                </c:pt>
                <c:pt idx="1">
                  <c:v>0.25</c:v>
                </c:pt>
                <c:pt idx="2">
                  <c:v>6.7000000000000004E-2</c:v>
                </c:pt>
                <c:pt idx="3">
                  <c:v>0.33700000000000002</c:v>
                </c:pt>
                <c:pt idx="4">
                  <c:v>0.152</c:v>
                </c:pt>
                <c:pt idx="5" formatCode="0%">
                  <c:v>0.31900000000000001</c:v>
                </c:pt>
                <c:pt idx="6" formatCode="0%">
                  <c:v>0.39600000000000002</c:v>
                </c:pt>
                <c:pt idx="7" formatCode="0%">
                  <c:v>0.13</c:v>
                </c:pt>
                <c:pt idx="8" formatCode="0%">
                  <c:v>0.13</c:v>
                </c:pt>
                <c:pt idx="9" formatCode="0%">
                  <c:v>9.9000000000000005E-2</c:v>
                </c:pt>
                <c:pt idx="10" formatCode="0%">
                  <c:v>0.70599999999999996</c:v>
                </c:pt>
                <c:pt idx="11" formatCode="0%">
                  <c:v>0.84799999999999998</c:v>
                </c:pt>
                <c:pt idx="12" formatCode="0%">
                  <c:v>0.2</c:v>
                </c:pt>
                <c:pt idx="13" formatCode="0%">
                  <c:v>0.5</c:v>
                </c:pt>
                <c:pt idx="14" formatCode="0%">
                  <c:v>0.56799999999999995</c:v>
                </c:pt>
                <c:pt idx="15" formatCode="0%">
                  <c:v>0.49399999999999999</c:v>
                </c:pt>
                <c:pt idx="16" formatCode="0%">
                  <c:v>0.625</c:v>
                </c:pt>
                <c:pt idx="17" formatCode="0%">
                  <c:v>0.375</c:v>
                </c:pt>
                <c:pt idx="18" formatCode="0%">
                  <c:v>0.31</c:v>
                </c:pt>
                <c:pt idx="19" formatCode="0%">
                  <c:v>0.4</c:v>
                </c:pt>
                <c:pt idx="20" formatCode="0%">
                  <c:v>0.28899999999999998</c:v>
                </c:pt>
                <c:pt idx="21" formatCode="0%">
                  <c:v>0.155</c:v>
                </c:pt>
                <c:pt idx="22" formatCode="0%">
                  <c:v>0.14799999999999999</c:v>
                </c:pt>
                <c:pt idx="23" formatCode="0%">
                  <c:v>7.9000000000000001E-2</c:v>
                </c:pt>
                <c:pt idx="24" formatCode="0%">
                  <c:v>0.307</c:v>
                </c:pt>
                <c:pt idx="25" formatCode="0%">
                  <c:v>0.112</c:v>
                </c:pt>
                <c:pt idx="26" formatCode="0%">
                  <c:v>6.7000000000000004E-2</c:v>
                </c:pt>
                <c:pt idx="27" formatCode="0%">
                  <c:v>0.74199999999999999</c:v>
                </c:pt>
                <c:pt idx="28" formatCode="0%">
                  <c:v>0.76400000000000001</c:v>
                </c:pt>
                <c:pt idx="29" formatCode="0%">
                  <c:v>0.68500000000000005</c:v>
                </c:pt>
                <c:pt idx="30" formatCode="0%">
                  <c:v>0.88700000000000001</c:v>
                </c:pt>
                <c:pt idx="31" formatCode="0%">
                  <c:v>1.0999999999999999E-2</c:v>
                </c:pt>
                <c:pt idx="32" formatCode="0%">
                  <c:v>1.0999999999999999E-2</c:v>
                </c:pt>
                <c:pt idx="33" formatCode="0%">
                  <c:v>0.13300000000000001</c:v>
                </c:pt>
                <c:pt idx="34" formatCode="0%">
                  <c:v>0.96699999999999997</c:v>
                </c:pt>
                <c:pt idx="35" formatCode="0%">
                  <c:v>0.96599999999999997</c:v>
                </c:pt>
                <c:pt idx="36" formatCode="0%">
                  <c:v>0.94499999999999995</c:v>
                </c:pt>
                <c:pt idx="37" formatCode="0%">
                  <c:v>9.9000000000000005E-2</c:v>
                </c:pt>
                <c:pt idx="38" formatCode="0%">
                  <c:v>0.25600000000000001</c:v>
                </c:pt>
                <c:pt idx="39" formatCode="0%">
                  <c:v>0.59399999999999997</c:v>
                </c:pt>
                <c:pt idx="40" formatCode="0%">
                  <c:v>0.66700000000000004</c:v>
                </c:pt>
                <c:pt idx="41" formatCode="0%">
                  <c:v>0.84499999999999997</c:v>
                </c:pt>
                <c:pt idx="42" formatCode="0%">
                  <c:v>0.75900000000000001</c:v>
                </c:pt>
                <c:pt idx="43" formatCode="0%">
                  <c:v>0.82399999999999995</c:v>
                </c:pt>
                <c:pt idx="44" formatCode="0%">
                  <c:v>0.14299999999999999</c:v>
                </c:pt>
                <c:pt idx="45" formatCode="0%">
                  <c:v>0.86699999999999999</c:v>
                </c:pt>
              </c:numCache>
            </c:numRef>
          </c:xVal>
          <c:yVal>
            <c:numRef>
              <c:f>'Beliefs (2)'!$C$5:$C$50</c:f>
              <c:numCache>
                <c:formatCode>General</c:formatCode>
                <c:ptCount val="46"/>
                <c:pt idx="0">
                  <c:v>46</c:v>
                </c:pt>
                <c:pt idx="1">
                  <c:v>45</c:v>
                </c:pt>
                <c:pt idx="2">
                  <c:v>44</c:v>
                </c:pt>
                <c:pt idx="3">
                  <c:v>43</c:v>
                </c:pt>
                <c:pt idx="4">
                  <c:v>42</c:v>
                </c:pt>
                <c:pt idx="5">
                  <c:v>41</c:v>
                </c:pt>
                <c:pt idx="6">
                  <c:v>40</c:v>
                </c:pt>
                <c:pt idx="7">
                  <c:v>39</c:v>
                </c:pt>
                <c:pt idx="8">
                  <c:v>38</c:v>
                </c:pt>
                <c:pt idx="9">
                  <c:v>37</c:v>
                </c:pt>
                <c:pt idx="10">
                  <c:v>36</c:v>
                </c:pt>
                <c:pt idx="11">
                  <c:v>35</c:v>
                </c:pt>
                <c:pt idx="12">
                  <c:v>34</c:v>
                </c:pt>
                <c:pt idx="13">
                  <c:v>98</c:v>
                </c:pt>
                <c:pt idx="14">
                  <c:v>97</c:v>
                </c:pt>
                <c:pt idx="15">
                  <c:v>100</c:v>
                </c:pt>
                <c:pt idx="16">
                  <c:v>96</c:v>
                </c:pt>
                <c:pt idx="17">
                  <c:v>29</c:v>
                </c:pt>
                <c:pt idx="18">
                  <c:v>95</c:v>
                </c:pt>
                <c:pt idx="19">
                  <c:v>27</c:v>
                </c:pt>
                <c:pt idx="20">
                  <c:v>26</c:v>
                </c:pt>
                <c:pt idx="21">
                  <c:v>25</c:v>
                </c:pt>
                <c:pt idx="22">
                  <c:v>24</c:v>
                </c:pt>
                <c:pt idx="23">
                  <c:v>23</c:v>
                </c:pt>
                <c:pt idx="24">
                  <c:v>22</c:v>
                </c:pt>
                <c:pt idx="25">
                  <c:v>99</c:v>
                </c:pt>
                <c:pt idx="26">
                  <c:v>20</c:v>
                </c:pt>
                <c:pt idx="27">
                  <c:v>19</c:v>
                </c:pt>
                <c:pt idx="28">
                  <c:v>18</c:v>
                </c:pt>
                <c:pt idx="29">
                  <c:v>17</c:v>
                </c:pt>
                <c:pt idx="30">
                  <c:v>16</c:v>
                </c:pt>
                <c:pt idx="31">
                  <c:v>15</c:v>
                </c:pt>
                <c:pt idx="32">
                  <c:v>14</c:v>
                </c:pt>
                <c:pt idx="33">
                  <c:v>13</c:v>
                </c:pt>
                <c:pt idx="34">
                  <c:v>12</c:v>
                </c:pt>
                <c:pt idx="35">
                  <c:v>11</c:v>
                </c:pt>
                <c:pt idx="36">
                  <c:v>10</c:v>
                </c:pt>
                <c:pt idx="37">
                  <c:v>9</c:v>
                </c:pt>
                <c:pt idx="38">
                  <c:v>8</c:v>
                </c:pt>
                <c:pt idx="39">
                  <c:v>7</c:v>
                </c:pt>
                <c:pt idx="40">
                  <c:v>6</c:v>
                </c:pt>
                <c:pt idx="41">
                  <c:v>5</c:v>
                </c:pt>
                <c:pt idx="42">
                  <c:v>4</c:v>
                </c:pt>
                <c:pt idx="43">
                  <c:v>3</c:v>
                </c:pt>
                <c:pt idx="44">
                  <c:v>2</c:v>
                </c:pt>
                <c:pt idx="45">
                  <c:v>1</c:v>
                </c:pt>
              </c:numCache>
            </c:numRef>
          </c:yVal>
          <c:smooth val="0"/>
          <c:extLst>
            <c:ext xmlns:c16="http://schemas.microsoft.com/office/drawing/2014/chart" uri="{C3380CC4-5D6E-409C-BE32-E72D297353CC}">
              <c16:uniqueId val="{00000004-29ED-4DD0-9688-673798DACACD}"/>
            </c:ext>
          </c:extLst>
        </c:ser>
        <c:dLbls>
          <c:showLegendKey val="0"/>
          <c:showVal val="0"/>
          <c:showCatName val="0"/>
          <c:showSerName val="0"/>
          <c:showPercent val="0"/>
          <c:showBubbleSize val="0"/>
        </c:dLbls>
        <c:axId val="369832920"/>
        <c:axId val="369832264"/>
      </c:scatterChart>
      <c:valAx>
        <c:axId val="369832920"/>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9832264"/>
        <c:crosses val="autoZero"/>
        <c:crossBetween val="midCat"/>
      </c:valAx>
      <c:valAx>
        <c:axId val="369832264"/>
        <c:scaling>
          <c:orientation val="minMax"/>
          <c:max val="99"/>
          <c:min val="95"/>
        </c:scaling>
        <c:delete val="1"/>
        <c:axPos val="l"/>
        <c:majorGridlines>
          <c:spPr>
            <a:ln w="9525" cap="flat" cmpd="sng" algn="ctr">
              <a:solidFill>
                <a:schemeClr val="bg2"/>
              </a:solidFill>
              <a:round/>
            </a:ln>
            <a:effectLst>
              <a:glow rad="38100">
                <a:schemeClr val="tx2">
                  <a:alpha val="25000"/>
                </a:schemeClr>
              </a:glow>
            </a:effectLst>
          </c:spPr>
        </c:majorGridlines>
        <c:numFmt formatCode="General" sourceLinked="1"/>
        <c:majorTickMark val="out"/>
        <c:minorTickMark val="none"/>
        <c:tickLblPos val="nextTo"/>
        <c:crossAx val="369832920"/>
        <c:crosses val="autoZero"/>
        <c:crossBetween val="midCat"/>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4">
    <c:autoUpdate val="0"/>
  </c:externalData>
  <c:userShapes r:id="rId1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Sheet1!$C$66</c:f>
              <c:strCache>
                <c:ptCount val="1"/>
                <c:pt idx="0">
                  <c:v>Professional Ministry</c:v>
                </c:pt>
              </c:strCache>
            </c:strRef>
          </c:tx>
          <c:spPr>
            <a:solidFill>
              <a:schemeClr val="accent4"/>
            </a:solidFill>
            <a:ln>
              <a:noFill/>
            </a:ln>
            <a:effectLst/>
          </c:spPr>
          <c:invertIfNegative val="0"/>
          <c:cat>
            <c:strRef>
              <c:f>Sheet1!$D$65:$G$65</c:f>
              <c:strCache>
                <c:ptCount val="4"/>
                <c:pt idx="0">
                  <c:v>Active LCMS</c:v>
                </c:pt>
                <c:pt idx="1">
                  <c:v>Evangelical Protestant</c:v>
                </c:pt>
                <c:pt idx="2">
                  <c:v>Mailine Protestant</c:v>
                </c:pt>
                <c:pt idx="3">
                  <c:v>Inactive LCMS</c:v>
                </c:pt>
              </c:strCache>
            </c:strRef>
          </c:cat>
          <c:val>
            <c:numRef>
              <c:f>Sheet1!$D$66:$G$66</c:f>
              <c:numCache>
                <c:formatCode>0%</c:formatCode>
                <c:ptCount val="4"/>
                <c:pt idx="0">
                  <c:v>0.124</c:v>
                </c:pt>
                <c:pt idx="1">
                  <c:v>3.2000000000000001E-2</c:v>
                </c:pt>
                <c:pt idx="2">
                  <c:v>0.14299999999999999</c:v>
                </c:pt>
                <c:pt idx="3">
                  <c:v>0</c:v>
                </c:pt>
              </c:numCache>
            </c:numRef>
          </c:val>
          <c:extLst>
            <c:ext xmlns:c16="http://schemas.microsoft.com/office/drawing/2014/chart" uri="{C3380CC4-5D6E-409C-BE32-E72D297353CC}">
              <c16:uniqueId val="{00000000-AC87-4FC1-977F-2B5703E7BDC3}"/>
            </c:ext>
          </c:extLst>
        </c:ser>
        <c:ser>
          <c:idx val="1"/>
          <c:order val="1"/>
          <c:tx>
            <c:strRef>
              <c:f>Sheet1!$C$67</c:f>
              <c:strCache>
                <c:ptCount val="1"/>
                <c:pt idx="0">
                  <c:v>Support Staff</c:v>
                </c:pt>
              </c:strCache>
            </c:strRef>
          </c:tx>
          <c:spPr>
            <a:solidFill>
              <a:schemeClr val="accent6"/>
            </a:solidFill>
            <a:ln>
              <a:noFill/>
            </a:ln>
            <a:effectLst/>
          </c:spPr>
          <c:invertIfNegative val="0"/>
          <c:cat>
            <c:strRef>
              <c:f>Sheet1!$D$65:$G$65</c:f>
              <c:strCache>
                <c:ptCount val="4"/>
                <c:pt idx="0">
                  <c:v>Active LCMS</c:v>
                </c:pt>
                <c:pt idx="1">
                  <c:v>Evangelical Protestant</c:v>
                </c:pt>
                <c:pt idx="2">
                  <c:v>Mailine Protestant</c:v>
                </c:pt>
                <c:pt idx="3">
                  <c:v>Inactive LCMS</c:v>
                </c:pt>
              </c:strCache>
            </c:strRef>
          </c:cat>
          <c:val>
            <c:numRef>
              <c:f>Sheet1!$D$67:$G$67</c:f>
              <c:numCache>
                <c:formatCode>0%</c:formatCode>
                <c:ptCount val="4"/>
                <c:pt idx="0">
                  <c:v>2.3E-2</c:v>
                </c:pt>
                <c:pt idx="1">
                  <c:v>6.0000000000000001E-3</c:v>
                </c:pt>
                <c:pt idx="2">
                  <c:v>3.2000000000000001E-2</c:v>
                </c:pt>
                <c:pt idx="3">
                  <c:v>0</c:v>
                </c:pt>
              </c:numCache>
            </c:numRef>
          </c:val>
          <c:extLst>
            <c:ext xmlns:c16="http://schemas.microsoft.com/office/drawing/2014/chart" uri="{C3380CC4-5D6E-409C-BE32-E72D297353CC}">
              <c16:uniqueId val="{00000001-AC87-4FC1-977F-2B5703E7BDC3}"/>
            </c:ext>
          </c:extLst>
        </c:ser>
        <c:ser>
          <c:idx val="2"/>
          <c:order val="2"/>
          <c:tx>
            <c:strRef>
              <c:f>Sheet1!$C$68</c:f>
              <c:strCache>
                <c:ptCount val="1"/>
                <c:pt idx="0">
                  <c:v>Volunteer Leadership</c:v>
                </c:pt>
              </c:strCache>
            </c:strRef>
          </c:tx>
          <c:spPr>
            <a:solidFill>
              <a:schemeClr val="accent3"/>
            </a:solidFill>
            <a:ln>
              <a:noFill/>
            </a:ln>
            <a:effectLst/>
          </c:spPr>
          <c:invertIfNegative val="0"/>
          <c:cat>
            <c:strRef>
              <c:f>Sheet1!$D$65:$G$65</c:f>
              <c:strCache>
                <c:ptCount val="4"/>
                <c:pt idx="0">
                  <c:v>Active LCMS</c:v>
                </c:pt>
                <c:pt idx="1">
                  <c:v>Evangelical Protestant</c:v>
                </c:pt>
                <c:pt idx="2">
                  <c:v>Mailine Protestant</c:v>
                </c:pt>
                <c:pt idx="3">
                  <c:v>Inactive LCMS</c:v>
                </c:pt>
              </c:strCache>
            </c:strRef>
          </c:cat>
          <c:val>
            <c:numRef>
              <c:f>Sheet1!$D$68:$G$68</c:f>
              <c:numCache>
                <c:formatCode>0%</c:formatCode>
                <c:ptCount val="4"/>
                <c:pt idx="0">
                  <c:v>0.16700000000000001</c:v>
                </c:pt>
                <c:pt idx="1">
                  <c:v>0.22600000000000001</c:v>
                </c:pt>
                <c:pt idx="2">
                  <c:v>7.9000000000000001E-2</c:v>
                </c:pt>
                <c:pt idx="3">
                  <c:v>1.9E-2</c:v>
                </c:pt>
              </c:numCache>
            </c:numRef>
          </c:val>
          <c:extLst>
            <c:ext xmlns:c16="http://schemas.microsoft.com/office/drawing/2014/chart" uri="{C3380CC4-5D6E-409C-BE32-E72D297353CC}">
              <c16:uniqueId val="{00000002-AC87-4FC1-977F-2B5703E7BDC3}"/>
            </c:ext>
          </c:extLst>
        </c:ser>
        <c:ser>
          <c:idx val="3"/>
          <c:order val="3"/>
          <c:tx>
            <c:strRef>
              <c:f>Sheet1!$C$69</c:f>
              <c:strCache>
                <c:ptCount val="1"/>
                <c:pt idx="0">
                  <c:v>Volunteer Service</c:v>
                </c:pt>
              </c:strCache>
            </c:strRef>
          </c:tx>
          <c:spPr>
            <a:solidFill>
              <a:schemeClr val="accent1"/>
            </a:solidFill>
            <a:ln>
              <a:noFill/>
            </a:ln>
            <a:effectLst/>
          </c:spPr>
          <c:invertIfNegative val="0"/>
          <c:cat>
            <c:strRef>
              <c:f>Sheet1!$D$65:$G$65</c:f>
              <c:strCache>
                <c:ptCount val="4"/>
                <c:pt idx="0">
                  <c:v>Active LCMS</c:v>
                </c:pt>
                <c:pt idx="1">
                  <c:v>Evangelical Protestant</c:v>
                </c:pt>
                <c:pt idx="2">
                  <c:v>Mailine Protestant</c:v>
                </c:pt>
                <c:pt idx="3">
                  <c:v>Inactive LCMS</c:v>
                </c:pt>
              </c:strCache>
            </c:strRef>
          </c:cat>
          <c:val>
            <c:numRef>
              <c:f>Sheet1!$D$69:$G$69</c:f>
              <c:numCache>
                <c:formatCode>0%</c:formatCode>
                <c:ptCount val="4"/>
                <c:pt idx="0">
                  <c:v>0.26500000000000001</c:v>
                </c:pt>
                <c:pt idx="1">
                  <c:v>0.27100000000000002</c:v>
                </c:pt>
                <c:pt idx="2">
                  <c:v>0.19</c:v>
                </c:pt>
                <c:pt idx="3">
                  <c:v>0.05</c:v>
                </c:pt>
              </c:numCache>
            </c:numRef>
          </c:val>
          <c:extLst>
            <c:ext xmlns:c16="http://schemas.microsoft.com/office/drawing/2014/chart" uri="{C3380CC4-5D6E-409C-BE32-E72D297353CC}">
              <c16:uniqueId val="{00000003-AC87-4FC1-977F-2B5703E7BDC3}"/>
            </c:ext>
          </c:extLst>
        </c:ser>
        <c:ser>
          <c:idx val="4"/>
          <c:order val="4"/>
          <c:tx>
            <c:strRef>
              <c:f>Sheet1!$C$70</c:f>
              <c:strCache>
                <c:ptCount val="1"/>
                <c:pt idx="0">
                  <c:v>No Leadership</c:v>
                </c:pt>
              </c:strCache>
            </c:strRef>
          </c:tx>
          <c:spPr>
            <a:solidFill>
              <a:schemeClr val="accent2"/>
            </a:solidFill>
            <a:ln>
              <a:noFill/>
            </a:ln>
            <a:effectLst/>
          </c:spPr>
          <c:invertIfNegative val="0"/>
          <c:cat>
            <c:strRef>
              <c:f>Sheet1!$D$65:$G$65</c:f>
              <c:strCache>
                <c:ptCount val="4"/>
                <c:pt idx="0">
                  <c:v>Active LCMS</c:v>
                </c:pt>
                <c:pt idx="1">
                  <c:v>Evangelical Protestant</c:v>
                </c:pt>
                <c:pt idx="2">
                  <c:v>Mailine Protestant</c:v>
                </c:pt>
                <c:pt idx="3">
                  <c:v>Inactive LCMS</c:v>
                </c:pt>
              </c:strCache>
            </c:strRef>
          </c:cat>
          <c:val>
            <c:numRef>
              <c:f>Sheet1!$D$70:$G$70</c:f>
              <c:numCache>
                <c:formatCode>0%</c:formatCode>
                <c:ptCount val="4"/>
                <c:pt idx="0">
                  <c:v>0.41899999999999998</c:v>
                </c:pt>
                <c:pt idx="1">
                  <c:v>0.41899999999999998</c:v>
                </c:pt>
                <c:pt idx="2">
                  <c:v>0.33300000000000002</c:v>
                </c:pt>
                <c:pt idx="3">
                  <c:v>0.57899999999999996</c:v>
                </c:pt>
              </c:numCache>
            </c:numRef>
          </c:val>
          <c:extLst>
            <c:ext xmlns:c16="http://schemas.microsoft.com/office/drawing/2014/chart" uri="{C3380CC4-5D6E-409C-BE32-E72D297353CC}">
              <c16:uniqueId val="{00000004-AC87-4FC1-977F-2B5703E7BDC3}"/>
            </c:ext>
          </c:extLst>
        </c:ser>
        <c:dLbls>
          <c:showLegendKey val="0"/>
          <c:showVal val="0"/>
          <c:showCatName val="0"/>
          <c:showSerName val="0"/>
          <c:showPercent val="0"/>
          <c:showBubbleSize val="0"/>
        </c:dLbls>
        <c:gapWidth val="150"/>
        <c:overlap val="100"/>
        <c:axId val="421890848"/>
        <c:axId val="421891176"/>
      </c:barChart>
      <c:catAx>
        <c:axId val="421890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891176"/>
        <c:crosses val="autoZero"/>
        <c:auto val="1"/>
        <c:lblAlgn val="ctr"/>
        <c:lblOffset val="100"/>
        <c:noMultiLvlLbl val="0"/>
      </c:catAx>
      <c:valAx>
        <c:axId val="421891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89084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'Factors (2)'!$K$67</c:f>
              <c:strCache>
                <c:ptCount val="1"/>
                <c:pt idx="0">
                  <c:v>Active LCMS</c:v>
                </c:pt>
              </c:strCache>
            </c:strRef>
          </c:tx>
          <c:spPr>
            <a:solidFill>
              <a:schemeClr val="accent1"/>
            </a:solidFill>
            <a:ln>
              <a:noFill/>
            </a:ln>
            <a:effectLst/>
          </c:spPr>
          <c:invertIfNegative val="0"/>
          <c:cat>
            <c:strRef>
              <c:f>'Factors (2)'!$L$66</c:f>
              <c:strCache>
                <c:ptCount val="1"/>
                <c:pt idx="0">
                  <c:v>Home Chuch Ministered to Me During Life Transitions</c:v>
                </c:pt>
              </c:strCache>
            </c:strRef>
          </c:cat>
          <c:val>
            <c:numRef>
              <c:f>'Factors (2)'!$L$67</c:f>
              <c:numCache>
                <c:formatCode>0%</c:formatCode>
                <c:ptCount val="1"/>
                <c:pt idx="0">
                  <c:v>0.54400000000000004</c:v>
                </c:pt>
              </c:numCache>
            </c:numRef>
          </c:val>
          <c:extLst>
            <c:ext xmlns:c16="http://schemas.microsoft.com/office/drawing/2014/chart" uri="{C3380CC4-5D6E-409C-BE32-E72D297353CC}">
              <c16:uniqueId val="{00000000-B108-4FD3-8467-D1978C3E6C4C}"/>
            </c:ext>
          </c:extLst>
        </c:ser>
        <c:ser>
          <c:idx val="1"/>
          <c:order val="1"/>
          <c:tx>
            <c:strRef>
              <c:f>'Factors (2)'!$K$68</c:f>
              <c:strCache>
                <c:ptCount val="1"/>
                <c:pt idx="0">
                  <c:v>Nominal LCMS</c:v>
                </c:pt>
              </c:strCache>
            </c:strRef>
          </c:tx>
          <c:spPr>
            <a:solidFill>
              <a:schemeClr val="accent3"/>
            </a:solidFill>
            <a:ln>
              <a:noFill/>
            </a:ln>
            <a:effectLst/>
          </c:spPr>
          <c:invertIfNegative val="0"/>
          <c:cat>
            <c:strRef>
              <c:f>'Factors (2)'!$L$66</c:f>
              <c:strCache>
                <c:ptCount val="1"/>
                <c:pt idx="0">
                  <c:v>Home Chuch Ministered to Me During Life Transitions</c:v>
                </c:pt>
              </c:strCache>
            </c:strRef>
          </c:cat>
          <c:val>
            <c:numRef>
              <c:f>'Factors (2)'!$L$68</c:f>
              <c:numCache>
                <c:formatCode>0%</c:formatCode>
                <c:ptCount val="1"/>
                <c:pt idx="0">
                  <c:v>0.41899999999999998</c:v>
                </c:pt>
              </c:numCache>
            </c:numRef>
          </c:val>
          <c:extLst>
            <c:ext xmlns:c16="http://schemas.microsoft.com/office/drawing/2014/chart" uri="{C3380CC4-5D6E-409C-BE32-E72D297353CC}">
              <c16:uniqueId val="{00000001-B108-4FD3-8467-D1978C3E6C4C}"/>
            </c:ext>
          </c:extLst>
        </c:ser>
        <c:ser>
          <c:idx val="2"/>
          <c:order val="2"/>
          <c:tx>
            <c:strRef>
              <c:f>'Factors (2)'!$K$69</c:f>
              <c:strCache>
                <c:ptCount val="1"/>
                <c:pt idx="0">
                  <c:v>Evangelical Protestant</c:v>
                </c:pt>
              </c:strCache>
            </c:strRef>
          </c:tx>
          <c:spPr>
            <a:solidFill>
              <a:schemeClr val="accent6"/>
            </a:solidFill>
            <a:ln>
              <a:noFill/>
            </a:ln>
            <a:effectLst/>
          </c:spPr>
          <c:invertIfNegative val="0"/>
          <c:cat>
            <c:strRef>
              <c:f>'Factors (2)'!$L$66</c:f>
              <c:strCache>
                <c:ptCount val="1"/>
                <c:pt idx="0">
                  <c:v>Home Chuch Ministered to Me During Life Transitions</c:v>
                </c:pt>
              </c:strCache>
            </c:strRef>
          </c:cat>
          <c:val>
            <c:numRef>
              <c:f>'Factors (2)'!$L$69</c:f>
              <c:numCache>
                <c:formatCode>0%</c:formatCode>
                <c:ptCount val="1"/>
                <c:pt idx="0">
                  <c:v>0.42399999999999999</c:v>
                </c:pt>
              </c:numCache>
            </c:numRef>
          </c:val>
          <c:extLst>
            <c:ext xmlns:c16="http://schemas.microsoft.com/office/drawing/2014/chart" uri="{C3380CC4-5D6E-409C-BE32-E72D297353CC}">
              <c16:uniqueId val="{00000002-B108-4FD3-8467-D1978C3E6C4C}"/>
            </c:ext>
          </c:extLst>
        </c:ser>
        <c:ser>
          <c:idx val="3"/>
          <c:order val="3"/>
          <c:tx>
            <c:strRef>
              <c:f>'Factors (2)'!$K$70</c:f>
              <c:strCache>
                <c:ptCount val="1"/>
                <c:pt idx="0">
                  <c:v>Mainline Protestant</c:v>
                </c:pt>
              </c:strCache>
            </c:strRef>
          </c:tx>
          <c:spPr>
            <a:solidFill>
              <a:schemeClr val="accent4"/>
            </a:solidFill>
            <a:ln>
              <a:noFill/>
            </a:ln>
            <a:effectLst/>
          </c:spPr>
          <c:invertIfNegative val="0"/>
          <c:cat>
            <c:strRef>
              <c:f>'Factors (2)'!$L$66</c:f>
              <c:strCache>
                <c:ptCount val="1"/>
                <c:pt idx="0">
                  <c:v>Home Chuch Ministered to Me During Life Transitions</c:v>
                </c:pt>
              </c:strCache>
            </c:strRef>
          </c:cat>
          <c:val>
            <c:numRef>
              <c:f>'Factors (2)'!$L$70</c:f>
              <c:numCache>
                <c:formatCode>0%</c:formatCode>
                <c:ptCount val="1"/>
                <c:pt idx="0">
                  <c:v>0.45100000000000001</c:v>
                </c:pt>
              </c:numCache>
            </c:numRef>
          </c:val>
          <c:extLst>
            <c:ext xmlns:c16="http://schemas.microsoft.com/office/drawing/2014/chart" uri="{C3380CC4-5D6E-409C-BE32-E72D297353CC}">
              <c16:uniqueId val="{00000003-B108-4FD3-8467-D1978C3E6C4C}"/>
            </c:ext>
          </c:extLst>
        </c:ser>
        <c:ser>
          <c:idx val="4"/>
          <c:order val="4"/>
          <c:tx>
            <c:strRef>
              <c:f>'Factors (2)'!$K$71</c:f>
              <c:strCache>
                <c:ptCount val="1"/>
                <c:pt idx="0">
                  <c:v>Unaffiliated</c:v>
                </c:pt>
              </c:strCache>
            </c:strRef>
          </c:tx>
          <c:spPr>
            <a:solidFill>
              <a:schemeClr val="accent2"/>
            </a:solidFill>
            <a:ln>
              <a:noFill/>
            </a:ln>
            <a:effectLst/>
          </c:spPr>
          <c:invertIfNegative val="0"/>
          <c:cat>
            <c:strRef>
              <c:f>'Factors (2)'!$L$66</c:f>
              <c:strCache>
                <c:ptCount val="1"/>
                <c:pt idx="0">
                  <c:v>Home Chuch Ministered to Me During Life Transitions</c:v>
                </c:pt>
              </c:strCache>
            </c:strRef>
          </c:cat>
          <c:val>
            <c:numRef>
              <c:f>'Factors (2)'!$L$71</c:f>
              <c:numCache>
                <c:formatCode>0%</c:formatCode>
                <c:ptCount val="1"/>
                <c:pt idx="0">
                  <c:v>0.27700000000000002</c:v>
                </c:pt>
              </c:numCache>
            </c:numRef>
          </c:val>
          <c:extLst>
            <c:ext xmlns:c16="http://schemas.microsoft.com/office/drawing/2014/chart" uri="{C3380CC4-5D6E-409C-BE32-E72D297353CC}">
              <c16:uniqueId val="{00000004-B108-4FD3-8467-D1978C3E6C4C}"/>
            </c:ext>
          </c:extLst>
        </c:ser>
        <c:dLbls>
          <c:showLegendKey val="0"/>
          <c:showVal val="0"/>
          <c:showCatName val="0"/>
          <c:showSerName val="0"/>
          <c:showPercent val="0"/>
          <c:showBubbleSize val="0"/>
        </c:dLbls>
        <c:gapWidth val="219"/>
        <c:overlap val="-27"/>
        <c:axId val="561315776"/>
        <c:axId val="561316104"/>
      </c:barChart>
      <c:catAx>
        <c:axId val="56131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61316104"/>
        <c:crosses val="autoZero"/>
        <c:auto val="1"/>
        <c:lblAlgn val="ctr"/>
        <c:lblOffset val="100"/>
        <c:noMultiLvlLbl val="0"/>
      </c:catAx>
      <c:valAx>
        <c:axId val="56131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61315776"/>
        <c:crosses val="autoZero"/>
        <c:crossBetween val="between"/>
      </c:valAx>
      <c:spPr>
        <a:noFill/>
        <a:ln>
          <a:noFill/>
        </a:ln>
        <a:effectLst/>
      </c:spPr>
    </c:plotArea>
    <c:legend>
      <c:legendPos val="b"/>
      <c:layout>
        <c:manualLayout>
          <c:xMode val="edge"/>
          <c:yMode val="edge"/>
          <c:x val="0.10519526094041459"/>
          <c:y val="0.84667046747090569"/>
          <c:w val="0.86634232721314486"/>
          <c:h val="0.139987028704943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a:outerShdw blurRad="63500" sx="101000" sy="101000" algn="ctr" rotWithShape="0">
        <a:prstClr val="black">
          <a:alpha val="40000"/>
        </a:prstClr>
      </a:outerShdw>
    </a:effectLst>
  </c:spPr>
  <c:txPr>
    <a:bodyPr/>
    <a:lstStyle/>
    <a:p>
      <a:pPr>
        <a:defRPr sz="1400">
          <a:solidFill>
            <a:schemeClr val="tx1">
              <a:lumMod val="75000"/>
              <a:lumOff val="2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b="1"/>
              <a:t>Tracking</a:t>
            </a:r>
            <a:r>
              <a:rPr lang="en-US" b="1" baseline="0"/>
              <a:t> Church Attendance over Time</a:t>
            </a:r>
          </a:p>
          <a:p>
            <a:pPr>
              <a:defRPr b="1"/>
            </a:pPr>
            <a:r>
              <a:rPr lang="en-US" b="1" baseline="0"/>
              <a:t>for Young Adults not in Worship Today</a:t>
            </a:r>
            <a:endParaRPr lang="en-US"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Sheet4!$P$18</c:f>
              <c:strCache>
                <c:ptCount val="1"/>
                <c:pt idx="0">
                  <c:v>Weekly</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cat>
            <c:strRef>
              <c:f>Sheet4!$Q$17:$V$17</c:f>
              <c:strCache>
                <c:ptCount val="6"/>
                <c:pt idx="0">
                  <c:v>Childhood</c:v>
                </c:pt>
                <c:pt idx="1">
                  <c:v>Highschool</c:v>
                </c:pt>
                <c:pt idx="2">
                  <c:v>Graduation</c:v>
                </c:pt>
                <c:pt idx="3">
                  <c:v>Early 20s</c:v>
                </c:pt>
                <c:pt idx="4">
                  <c:v>Mid 20s</c:v>
                </c:pt>
                <c:pt idx="5">
                  <c:v>Late 20s</c:v>
                </c:pt>
              </c:strCache>
            </c:strRef>
          </c:cat>
          <c:val>
            <c:numRef>
              <c:f>Sheet4!$Q$18:$V$18</c:f>
              <c:numCache>
                <c:formatCode>0%</c:formatCode>
                <c:ptCount val="6"/>
                <c:pt idx="0">
                  <c:v>0.875</c:v>
                </c:pt>
                <c:pt idx="1">
                  <c:v>0.68333333333333335</c:v>
                </c:pt>
                <c:pt idx="2">
                  <c:v>0.16806722689075632</c:v>
                </c:pt>
                <c:pt idx="3">
                  <c:v>2.8301886792452831E-2</c:v>
                </c:pt>
                <c:pt idx="4">
                  <c:v>0</c:v>
                </c:pt>
                <c:pt idx="5">
                  <c:v>0</c:v>
                </c:pt>
              </c:numCache>
            </c:numRef>
          </c:val>
          <c:extLst>
            <c:ext xmlns:c16="http://schemas.microsoft.com/office/drawing/2014/chart" uri="{C3380CC4-5D6E-409C-BE32-E72D297353CC}">
              <c16:uniqueId val="{00000000-1F18-4153-BF3B-45C2951A8D2B}"/>
            </c:ext>
          </c:extLst>
        </c:ser>
        <c:ser>
          <c:idx val="1"/>
          <c:order val="1"/>
          <c:tx>
            <c:strRef>
              <c:f>Sheet4!$P$19</c:f>
              <c:strCache>
                <c:ptCount val="1"/>
                <c:pt idx="0">
                  <c:v>At least once a month</c:v>
                </c:pt>
              </c:strCache>
            </c:strRef>
          </c:tx>
          <c:spPr>
            <a:solidFill>
              <a:schemeClr val="accent3"/>
            </a:solidFill>
            <a:ln>
              <a:solidFill>
                <a:schemeClr val="tx1"/>
              </a:solidFill>
            </a:ln>
            <a:effectLst>
              <a:outerShdw blurRad="50800" dist="38100" dir="2700000" algn="tl" rotWithShape="0">
                <a:prstClr val="black">
                  <a:alpha val="40000"/>
                </a:prstClr>
              </a:outerShdw>
            </a:effectLst>
          </c:spPr>
          <c:invertIfNegative val="0"/>
          <c:cat>
            <c:strRef>
              <c:f>Sheet4!$Q$17:$V$17</c:f>
              <c:strCache>
                <c:ptCount val="6"/>
                <c:pt idx="0">
                  <c:v>Childhood</c:v>
                </c:pt>
                <c:pt idx="1">
                  <c:v>Highschool</c:v>
                </c:pt>
                <c:pt idx="2">
                  <c:v>Graduation</c:v>
                </c:pt>
                <c:pt idx="3">
                  <c:v>Early 20s</c:v>
                </c:pt>
                <c:pt idx="4">
                  <c:v>Mid 20s</c:v>
                </c:pt>
                <c:pt idx="5">
                  <c:v>Late 20s</c:v>
                </c:pt>
              </c:strCache>
            </c:strRef>
          </c:cat>
          <c:val>
            <c:numRef>
              <c:f>Sheet4!$Q$19:$V$19</c:f>
              <c:numCache>
                <c:formatCode>0%</c:formatCode>
                <c:ptCount val="6"/>
                <c:pt idx="0">
                  <c:v>7.4999999999999997E-2</c:v>
                </c:pt>
                <c:pt idx="1">
                  <c:v>0.16666666666666666</c:v>
                </c:pt>
                <c:pt idx="2">
                  <c:v>0.20168067226890757</c:v>
                </c:pt>
                <c:pt idx="3">
                  <c:v>9.4339622641509441E-2</c:v>
                </c:pt>
                <c:pt idx="4">
                  <c:v>0</c:v>
                </c:pt>
                <c:pt idx="5">
                  <c:v>0</c:v>
                </c:pt>
              </c:numCache>
            </c:numRef>
          </c:val>
          <c:extLst>
            <c:ext xmlns:c16="http://schemas.microsoft.com/office/drawing/2014/chart" uri="{C3380CC4-5D6E-409C-BE32-E72D297353CC}">
              <c16:uniqueId val="{00000001-1F18-4153-BF3B-45C2951A8D2B}"/>
            </c:ext>
          </c:extLst>
        </c:ser>
        <c:ser>
          <c:idx val="2"/>
          <c:order val="2"/>
          <c:tx>
            <c:strRef>
              <c:f>Sheet4!$P$20</c:f>
              <c:strCache>
                <c:ptCount val="1"/>
                <c:pt idx="0">
                  <c:v>Every couple of months</c:v>
                </c:pt>
              </c:strCache>
            </c:strRef>
          </c:tx>
          <c: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c:spPr>
          <c:invertIfNegative val="0"/>
          <c:cat>
            <c:strRef>
              <c:f>Sheet4!$Q$17:$V$17</c:f>
              <c:strCache>
                <c:ptCount val="6"/>
                <c:pt idx="0">
                  <c:v>Childhood</c:v>
                </c:pt>
                <c:pt idx="1">
                  <c:v>Highschool</c:v>
                </c:pt>
                <c:pt idx="2">
                  <c:v>Graduation</c:v>
                </c:pt>
                <c:pt idx="3">
                  <c:v>Early 20s</c:v>
                </c:pt>
                <c:pt idx="4">
                  <c:v>Mid 20s</c:v>
                </c:pt>
                <c:pt idx="5">
                  <c:v>Late 20s</c:v>
                </c:pt>
              </c:strCache>
            </c:strRef>
          </c:cat>
          <c:val>
            <c:numRef>
              <c:f>Sheet4!$Q$20:$V$20</c:f>
              <c:numCache>
                <c:formatCode>0%</c:formatCode>
                <c:ptCount val="6"/>
                <c:pt idx="0">
                  <c:v>1.6666666666666666E-2</c:v>
                </c:pt>
                <c:pt idx="1">
                  <c:v>0.1</c:v>
                </c:pt>
                <c:pt idx="2">
                  <c:v>0.26890756302521007</c:v>
                </c:pt>
                <c:pt idx="3">
                  <c:v>0.18867924528301888</c:v>
                </c:pt>
                <c:pt idx="4">
                  <c:v>4.5454545454545456E-2</c:v>
                </c:pt>
                <c:pt idx="5">
                  <c:v>0</c:v>
                </c:pt>
              </c:numCache>
            </c:numRef>
          </c:val>
          <c:extLst>
            <c:ext xmlns:c16="http://schemas.microsoft.com/office/drawing/2014/chart" uri="{C3380CC4-5D6E-409C-BE32-E72D297353CC}">
              <c16:uniqueId val="{00000002-1F18-4153-BF3B-45C2951A8D2B}"/>
            </c:ext>
          </c:extLst>
        </c:ser>
        <c:ser>
          <c:idx val="3"/>
          <c:order val="3"/>
          <c:tx>
            <c:strRef>
              <c:f>Sheet4!$P$21</c:f>
              <c:strCache>
                <c:ptCount val="1"/>
                <c:pt idx="0">
                  <c:v>Once or twice a year</c:v>
                </c:pt>
              </c:strCache>
            </c:strRef>
          </c:tx>
          <c:spPr>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c:spPr>
          <c:invertIfNegative val="0"/>
          <c:cat>
            <c:strRef>
              <c:f>Sheet4!$Q$17:$V$17</c:f>
              <c:strCache>
                <c:ptCount val="6"/>
                <c:pt idx="0">
                  <c:v>Childhood</c:v>
                </c:pt>
                <c:pt idx="1">
                  <c:v>Highschool</c:v>
                </c:pt>
                <c:pt idx="2">
                  <c:v>Graduation</c:v>
                </c:pt>
                <c:pt idx="3">
                  <c:v>Early 20s</c:v>
                </c:pt>
                <c:pt idx="4">
                  <c:v>Mid 20s</c:v>
                </c:pt>
                <c:pt idx="5">
                  <c:v>Late 20s</c:v>
                </c:pt>
              </c:strCache>
            </c:strRef>
          </c:cat>
          <c:val>
            <c:numRef>
              <c:f>Sheet4!$Q$21:$V$21</c:f>
              <c:numCache>
                <c:formatCode>0%</c:formatCode>
                <c:ptCount val="6"/>
                <c:pt idx="0">
                  <c:v>8.3333333333333332E-3</c:v>
                </c:pt>
                <c:pt idx="1">
                  <c:v>3.3333333333333333E-2</c:v>
                </c:pt>
                <c:pt idx="2">
                  <c:v>0.2857142857142857</c:v>
                </c:pt>
                <c:pt idx="3">
                  <c:v>0.40566037735849059</c:v>
                </c:pt>
                <c:pt idx="4">
                  <c:v>0.54545454545454541</c:v>
                </c:pt>
                <c:pt idx="5">
                  <c:v>0.36538461538461536</c:v>
                </c:pt>
              </c:numCache>
            </c:numRef>
          </c:val>
          <c:extLst>
            <c:ext xmlns:c16="http://schemas.microsoft.com/office/drawing/2014/chart" uri="{C3380CC4-5D6E-409C-BE32-E72D297353CC}">
              <c16:uniqueId val="{00000003-1F18-4153-BF3B-45C2951A8D2B}"/>
            </c:ext>
          </c:extLst>
        </c:ser>
        <c:ser>
          <c:idx val="4"/>
          <c:order val="4"/>
          <c:tx>
            <c:strRef>
              <c:f>Sheet4!$P$22</c:f>
              <c:strCache>
                <c:ptCount val="1"/>
                <c:pt idx="0">
                  <c:v>Not at all</c:v>
                </c:pt>
              </c:strCache>
            </c:strRef>
          </c:tx>
          <c:spPr>
            <a:solidFill>
              <a:schemeClr val="accent2">
                <a:lumMod val="75000"/>
              </a:schemeClr>
            </a:solidFill>
            <a:ln>
              <a:solidFill>
                <a:schemeClr val="tx1"/>
              </a:solidFill>
            </a:ln>
            <a:effectLst>
              <a:outerShdw blurRad="50800" dist="38100" dir="2700000" algn="tl" rotWithShape="0">
                <a:prstClr val="black">
                  <a:alpha val="40000"/>
                </a:prstClr>
              </a:outerShdw>
            </a:effectLst>
          </c:spPr>
          <c:invertIfNegative val="0"/>
          <c:cat>
            <c:strRef>
              <c:f>Sheet4!$Q$17:$V$17</c:f>
              <c:strCache>
                <c:ptCount val="6"/>
                <c:pt idx="0">
                  <c:v>Childhood</c:v>
                </c:pt>
                <c:pt idx="1">
                  <c:v>Highschool</c:v>
                </c:pt>
                <c:pt idx="2">
                  <c:v>Graduation</c:v>
                </c:pt>
                <c:pt idx="3">
                  <c:v>Early 20s</c:v>
                </c:pt>
                <c:pt idx="4">
                  <c:v>Mid 20s</c:v>
                </c:pt>
                <c:pt idx="5">
                  <c:v>Late 20s</c:v>
                </c:pt>
              </c:strCache>
            </c:strRef>
          </c:cat>
          <c:val>
            <c:numRef>
              <c:f>Sheet4!$Q$22:$V$22</c:f>
              <c:numCache>
                <c:formatCode>0%</c:formatCode>
                <c:ptCount val="6"/>
                <c:pt idx="0">
                  <c:v>2.5000000000000001E-2</c:v>
                </c:pt>
                <c:pt idx="1">
                  <c:v>1.6666666666666666E-2</c:v>
                </c:pt>
                <c:pt idx="2">
                  <c:v>7.5630252100840331E-2</c:v>
                </c:pt>
                <c:pt idx="3">
                  <c:v>0.28301886792452829</c:v>
                </c:pt>
                <c:pt idx="4">
                  <c:v>0.40909090909090912</c:v>
                </c:pt>
                <c:pt idx="5">
                  <c:v>0.63461538461538458</c:v>
                </c:pt>
              </c:numCache>
            </c:numRef>
          </c:val>
          <c:extLst>
            <c:ext xmlns:c16="http://schemas.microsoft.com/office/drawing/2014/chart" uri="{C3380CC4-5D6E-409C-BE32-E72D297353CC}">
              <c16:uniqueId val="{00000004-1F18-4153-BF3B-45C2951A8D2B}"/>
            </c:ext>
          </c:extLst>
        </c:ser>
        <c:dLbls>
          <c:showLegendKey val="0"/>
          <c:showVal val="0"/>
          <c:showCatName val="0"/>
          <c:showSerName val="0"/>
          <c:showPercent val="0"/>
          <c:showBubbleSize val="0"/>
        </c:dLbls>
        <c:gapWidth val="150"/>
        <c:overlap val="100"/>
        <c:axId val="696905784"/>
        <c:axId val="696905128"/>
      </c:barChart>
      <c:catAx>
        <c:axId val="696905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905128"/>
        <c:crosses val="autoZero"/>
        <c:auto val="1"/>
        <c:lblAlgn val="ctr"/>
        <c:lblOffset val="100"/>
        <c:noMultiLvlLbl val="0"/>
      </c:catAx>
      <c:valAx>
        <c:axId val="6969051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905784"/>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Sheet4!$AE$47</c:f>
              <c:strCache>
                <c:ptCount val="1"/>
                <c:pt idx="0">
                  <c:v>Weekly</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cat>
            <c:multiLvlStrRef>
              <c:f>Sheet4!$AF$45:$AN$46</c:f>
              <c:multiLvlStrCache>
                <c:ptCount val="9"/>
                <c:lvl>
                  <c:pt idx="0">
                    <c:v>Active Today</c:v>
                  </c:pt>
                  <c:pt idx="1">
                    <c:v>Not Attending</c:v>
                  </c:pt>
                  <c:pt idx="3">
                    <c:v>Active Today</c:v>
                  </c:pt>
                  <c:pt idx="4">
                    <c:v>Not Attending</c:v>
                  </c:pt>
                  <c:pt idx="6">
                    <c:v>Active Today</c:v>
                  </c:pt>
                  <c:pt idx="7">
                    <c:v>Not Attending</c:v>
                  </c:pt>
                  <c:pt idx="8">
                    <c:v> </c:v>
                  </c:pt>
                </c:lvl>
                <c:lvl>
                  <c:pt idx="0">
                    <c:v>Highschool</c:v>
                  </c:pt>
                  <c:pt idx="3">
                    <c:v>Graduation</c:v>
                  </c:pt>
                  <c:pt idx="6">
                    <c:v>Early 20s</c:v>
                  </c:pt>
                </c:lvl>
              </c:multiLvlStrCache>
            </c:multiLvlStrRef>
          </c:cat>
          <c:val>
            <c:numRef>
              <c:f>Sheet4!$AF$47:$AN$47</c:f>
              <c:numCache>
                <c:formatCode>0%</c:formatCode>
                <c:ptCount val="9"/>
                <c:pt idx="0">
                  <c:v>0.89540229885057476</c:v>
                </c:pt>
                <c:pt idx="1">
                  <c:v>0.68333333333333335</c:v>
                </c:pt>
                <c:pt idx="3">
                  <c:v>0.66743515850144097</c:v>
                </c:pt>
                <c:pt idx="4">
                  <c:v>0.16806722689075632</c:v>
                </c:pt>
                <c:pt idx="6">
                  <c:v>0.73776223776223782</c:v>
                </c:pt>
                <c:pt idx="7">
                  <c:v>2.8301886792452831E-2</c:v>
                </c:pt>
              </c:numCache>
            </c:numRef>
          </c:val>
          <c:extLst>
            <c:ext xmlns:c16="http://schemas.microsoft.com/office/drawing/2014/chart" uri="{C3380CC4-5D6E-409C-BE32-E72D297353CC}">
              <c16:uniqueId val="{00000000-1F18-4153-BF3B-45C2951A8D2B}"/>
            </c:ext>
          </c:extLst>
        </c:ser>
        <c:ser>
          <c:idx val="1"/>
          <c:order val="1"/>
          <c:tx>
            <c:strRef>
              <c:f>Sheet4!$AE$48</c:f>
              <c:strCache>
                <c:ptCount val="1"/>
                <c:pt idx="0">
                  <c:v>At least once a month</c:v>
                </c:pt>
              </c:strCache>
            </c:strRef>
          </c:tx>
          <c:spPr>
            <a:solidFill>
              <a:schemeClr val="accent3"/>
            </a:solidFill>
            <a:ln>
              <a:solidFill>
                <a:schemeClr val="tx1"/>
              </a:solidFill>
            </a:ln>
            <a:effectLst>
              <a:outerShdw blurRad="50800" dist="38100" dir="2700000" algn="tl" rotWithShape="0">
                <a:prstClr val="black">
                  <a:alpha val="40000"/>
                </a:prstClr>
              </a:outerShdw>
            </a:effectLst>
          </c:spPr>
          <c:invertIfNegative val="0"/>
          <c:cat>
            <c:multiLvlStrRef>
              <c:f>Sheet4!$AF$45:$AN$46</c:f>
              <c:multiLvlStrCache>
                <c:ptCount val="9"/>
                <c:lvl>
                  <c:pt idx="0">
                    <c:v>Active Today</c:v>
                  </c:pt>
                  <c:pt idx="1">
                    <c:v>Not Attending</c:v>
                  </c:pt>
                  <c:pt idx="3">
                    <c:v>Active Today</c:v>
                  </c:pt>
                  <c:pt idx="4">
                    <c:v>Not Attending</c:v>
                  </c:pt>
                  <c:pt idx="6">
                    <c:v>Active Today</c:v>
                  </c:pt>
                  <c:pt idx="7">
                    <c:v>Not Attending</c:v>
                  </c:pt>
                  <c:pt idx="8">
                    <c:v> </c:v>
                  </c:pt>
                </c:lvl>
                <c:lvl>
                  <c:pt idx="0">
                    <c:v>Highschool</c:v>
                  </c:pt>
                  <c:pt idx="3">
                    <c:v>Graduation</c:v>
                  </c:pt>
                  <c:pt idx="6">
                    <c:v>Early 20s</c:v>
                  </c:pt>
                </c:lvl>
              </c:multiLvlStrCache>
            </c:multiLvlStrRef>
          </c:cat>
          <c:val>
            <c:numRef>
              <c:f>Sheet4!$AF$48:$AN$48</c:f>
              <c:numCache>
                <c:formatCode>0%</c:formatCode>
                <c:ptCount val="9"/>
                <c:pt idx="0">
                  <c:v>7.9310344827586213E-2</c:v>
                </c:pt>
                <c:pt idx="1">
                  <c:v>0.16666666666666666</c:v>
                </c:pt>
                <c:pt idx="3">
                  <c:v>0.2340057636887608</c:v>
                </c:pt>
                <c:pt idx="4">
                  <c:v>0.20168067226890757</c:v>
                </c:pt>
                <c:pt idx="6">
                  <c:v>0.1916083916083916</c:v>
                </c:pt>
                <c:pt idx="7">
                  <c:v>9.4339622641509441E-2</c:v>
                </c:pt>
              </c:numCache>
            </c:numRef>
          </c:val>
          <c:extLst>
            <c:ext xmlns:c16="http://schemas.microsoft.com/office/drawing/2014/chart" uri="{C3380CC4-5D6E-409C-BE32-E72D297353CC}">
              <c16:uniqueId val="{00000001-1F18-4153-BF3B-45C2951A8D2B}"/>
            </c:ext>
          </c:extLst>
        </c:ser>
        <c:ser>
          <c:idx val="2"/>
          <c:order val="2"/>
          <c:tx>
            <c:strRef>
              <c:f>Sheet4!$AE$49</c:f>
              <c:strCache>
                <c:ptCount val="1"/>
                <c:pt idx="0">
                  <c:v>Every couple of months</c:v>
                </c:pt>
              </c:strCache>
            </c:strRef>
          </c:tx>
          <c: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c:spPr>
          <c:invertIfNegative val="0"/>
          <c:cat>
            <c:multiLvlStrRef>
              <c:f>Sheet4!$AF$45:$AN$46</c:f>
              <c:multiLvlStrCache>
                <c:ptCount val="9"/>
                <c:lvl>
                  <c:pt idx="0">
                    <c:v>Active Today</c:v>
                  </c:pt>
                  <c:pt idx="1">
                    <c:v>Not Attending</c:v>
                  </c:pt>
                  <c:pt idx="3">
                    <c:v>Active Today</c:v>
                  </c:pt>
                  <c:pt idx="4">
                    <c:v>Not Attending</c:v>
                  </c:pt>
                  <c:pt idx="6">
                    <c:v>Active Today</c:v>
                  </c:pt>
                  <c:pt idx="7">
                    <c:v>Not Attending</c:v>
                  </c:pt>
                  <c:pt idx="8">
                    <c:v> </c:v>
                  </c:pt>
                </c:lvl>
                <c:lvl>
                  <c:pt idx="0">
                    <c:v>Highschool</c:v>
                  </c:pt>
                  <c:pt idx="3">
                    <c:v>Graduation</c:v>
                  </c:pt>
                  <c:pt idx="6">
                    <c:v>Early 20s</c:v>
                  </c:pt>
                </c:lvl>
              </c:multiLvlStrCache>
            </c:multiLvlStrRef>
          </c:cat>
          <c:val>
            <c:numRef>
              <c:f>Sheet4!$AF$49:$AN$49</c:f>
              <c:numCache>
                <c:formatCode>0%</c:formatCode>
                <c:ptCount val="9"/>
                <c:pt idx="0">
                  <c:v>1.264367816091954E-2</c:v>
                </c:pt>
                <c:pt idx="1">
                  <c:v>0.1</c:v>
                </c:pt>
                <c:pt idx="3">
                  <c:v>7.2046109510086456E-2</c:v>
                </c:pt>
                <c:pt idx="4">
                  <c:v>0.26890756302521007</c:v>
                </c:pt>
                <c:pt idx="6">
                  <c:v>4.3356643356643354E-2</c:v>
                </c:pt>
                <c:pt idx="7">
                  <c:v>0.18867924528301888</c:v>
                </c:pt>
              </c:numCache>
            </c:numRef>
          </c:val>
          <c:extLst>
            <c:ext xmlns:c16="http://schemas.microsoft.com/office/drawing/2014/chart" uri="{C3380CC4-5D6E-409C-BE32-E72D297353CC}">
              <c16:uniqueId val="{00000002-1F18-4153-BF3B-45C2951A8D2B}"/>
            </c:ext>
          </c:extLst>
        </c:ser>
        <c:ser>
          <c:idx val="3"/>
          <c:order val="3"/>
          <c:tx>
            <c:strRef>
              <c:f>Sheet4!$AE$50</c:f>
              <c:strCache>
                <c:ptCount val="1"/>
                <c:pt idx="0">
                  <c:v>Once or twice a year</c:v>
                </c:pt>
              </c:strCache>
            </c:strRef>
          </c:tx>
          <c:spPr>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c:spPr>
          <c:invertIfNegative val="0"/>
          <c:cat>
            <c:multiLvlStrRef>
              <c:f>Sheet4!$AF$45:$AN$46</c:f>
              <c:multiLvlStrCache>
                <c:ptCount val="9"/>
                <c:lvl>
                  <c:pt idx="0">
                    <c:v>Active Today</c:v>
                  </c:pt>
                  <c:pt idx="1">
                    <c:v>Not Attending</c:v>
                  </c:pt>
                  <c:pt idx="3">
                    <c:v>Active Today</c:v>
                  </c:pt>
                  <c:pt idx="4">
                    <c:v>Not Attending</c:v>
                  </c:pt>
                  <c:pt idx="6">
                    <c:v>Active Today</c:v>
                  </c:pt>
                  <c:pt idx="7">
                    <c:v>Not Attending</c:v>
                  </c:pt>
                  <c:pt idx="8">
                    <c:v> </c:v>
                  </c:pt>
                </c:lvl>
                <c:lvl>
                  <c:pt idx="0">
                    <c:v>Highschool</c:v>
                  </c:pt>
                  <c:pt idx="3">
                    <c:v>Graduation</c:v>
                  </c:pt>
                  <c:pt idx="6">
                    <c:v>Early 20s</c:v>
                  </c:pt>
                </c:lvl>
              </c:multiLvlStrCache>
            </c:multiLvlStrRef>
          </c:cat>
          <c:val>
            <c:numRef>
              <c:f>Sheet4!$AF$50:$AN$50</c:f>
              <c:numCache>
                <c:formatCode>0%</c:formatCode>
                <c:ptCount val="9"/>
                <c:pt idx="0">
                  <c:v>5.7471264367816091E-3</c:v>
                </c:pt>
                <c:pt idx="1">
                  <c:v>3.3333333333333333E-2</c:v>
                </c:pt>
                <c:pt idx="3">
                  <c:v>1.5561959654178675E-2</c:v>
                </c:pt>
                <c:pt idx="4">
                  <c:v>0.2857142857142857</c:v>
                </c:pt>
                <c:pt idx="6">
                  <c:v>6.2937062937062941E-3</c:v>
                </c:pt>
                <c:pt idx="7">
                  <c:v>0.40566037735849059</c:v>
                </c:pt>
              </c:numCache>
            </c:numRef>
          </c:val>
          <c:extLst>
            <c:ext xmlns:c16="http://schemas.microsoft.com/office/drawing/2014/chart" uri="{C3380CC4-5D6E-409C-BE32-E72D297353CC}">
              <c16:uniqueId val="{00000003-1F18-4153-BF3B-45C2951A8D2B}"/>
            </c:ext>
          </c:extLst>
        </c:ser>
        <c:ser>
          <c:idx val="4"/>
          <c:order val="4"/>
          <c:tx>
            <c:strRef>
              <c:f>Sheet4!$AE$51</c:f>
              <c:strCache>
                <c:ptCount val="1"/>
                <c:pt idx="0">
                  <c:v>Not at all</c:v>
                </c:pt>
              </c:strCache>
            </c:strRef>
          </c:tx>
          <c:spPr>
            <a:solidFill>
              <a:schemeClr val="accent2">
                <a:lumMod val="75000"/>
              </a:schemeClr>
            </a:solidFill>
            <a:ln>
              <a:solidFill>
                <a:schemeClr val="tx1"/>
              </a:solidFill>
            </a:ln>
            <a:effectLst>
              <a:outerShdw blurRad="50800" dist="38100" dir="2700000" algn="tl" rotWithShape="0">
                <a:prstClr val="black">
                  <a:alpha val="40000"/>
                </a:prstClr>
              </a:outerShdw>
            </a:effectLst>
          </c:spPr>
          <c:invertIfNegative val="0"/>
          <c:cat>
            <c:multiLvlStrRef>
              <c:f>Sheet4!$AF$45:$AN$46</c:f>
              <c:multiLvlStrCache>
                <c:ptCount val="9"/>
                <c:lvl>
                  <c:pt idx="0">
                    <c:v>Active Today</c:v>
                  </c:pt>
                  <c:pt idx="1">
                    <c:v>Not Attending</c:v>
                  </c:pt>
                  <c:pt idx="3">
                    <c:v>Active Today</c:v>
                  </c:pt>
                  <c:pt idx="4">
                    <c:v>Not Attending</c:v>
                  </c:pt>
                  <c:pt idx="6">
                    <c:v>Active Today</c:v>
                  </c:pt>
                  <c:pt idx="7">
                    <c:v>Not Attending</c:v>
                  </c:pt>
                  <c:pt idx="8">
                    <c:v> </c:v>
                  </c:pt>
                </c:lvl>
                <c:lvl>
                  <c:pt idx="0">
                    <c:v>Highschool</c:v>
                  </c:pt>
                  <c:pt idx="3">
                    <c:v>Graduation</c:v>
                  </c:pt>
                  <c:pt idx="6">
                    <c:v>Early 20s</c:v>
                  </c:pt>
                </c:lvl>
              </c:multiLvlStrCache>
            </c:multiLvlStrRef>
          </c:cat>
          <c:val>
            <c:numRef>
              <c:f>Sheet4!$AF$51:$AN$51</c:f>
              <c:numCache>
                <c:formatCode>0%</c:formatCode>
                <c:ptCount val="9"/>
                <c:pt idx="0">
                  <c:v>6.8965517241379309E-3</c:v>
                </c:pt>
                <c:pt idx="1">
                  <c:v>1.6666666666666666E-2</c:v>
                </c:pt>
                <c:pt idx="3">
                  <c:v>1.0951008645533141E-2</c:v>
                </c:pt>
                <c:pt idx="4">
                  <c:v>7.5630252100840331E-2</c:v>
                </c:pt>
                <c:pt idx="6">
                  <c:v>2.097902097902098E-2</c:v>
                </c:pt>
                <c:pt idx="7">
                  <c:v>0.28301886792452829</c:v>
                </c:pt>
              </c:numCache>
            </c:numRef>
          </c:val>
          <c:extLst>
            <c:ext xmlns:c16="http://schemas.microsoft.com/office/drawing/2014/chart" uri="{C3380CC4-5D6E-409C-BE32-E72D297353CC}">
              <c16:uniqueId val="{00000004-1F18-4153-BF3B-45C2951A8D2B}"/>
            </c:ext>
          </c:extLst>
        </c:ser>
        <c:dLbls>
          <c:showLegendKey val="0"/>
          <c:showVal val="0"/>
          <c:showCatName val="0"/>
          <c:showSerName val="0"/>
          <c:showPercent val="0"/>
          <c:showBubbleSize val="0"/>
        </c:dLbls>
        <c:gapWidth val="150"/>
        <c:overlap val="100"/>
        <c:axId val="696905784"/>
        <c:axId val="696905128"/>
      </c:barChart>
      <c:catAx>
        <c:axId val="696905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905128"/>
        <c:crosses val="autoZero"/>
        <c:auto val="1"/>
        <c:lblAlgn val="ctr"/>
        <c:lblOffset val="100"/>
        <c:noMultiLvlLbl val="0"/>
      </c:catAx>
      <c:valAx>
        <c:axId val="6969051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905784"/>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0.00982</cdr:x>
      <cdr:y>0.03825</cdr:y>
    </cdr:from>
    <cdr:to>
      <cdr:x>0.34264</cdr:x>
      <cdr:y>0.88251</cdr:y>
    </cdr:to>
    <cdr:sp macro="" textlink="">
      <cdr:nvSpPr>
        <cdr:cNvPr id="2" name="TextBox 1">
          <a:extLst xmlns:a="http://schemas.openxmlformats.org/drawingml/2006/main">
            <a:ext uri="{FF2B5EF4-FFF2-40B4-BE49-F238E27FC236}">
              <a16:creationId xmlns:a16="http://schemas.microsoft.com/office/drawing/2014/main" id="{EB041A30-87B6-4D27-B5A7-4C3306D235C6}"/>
            </a:ext>
          </a:extLst>
        </cdr:cNvPr>
        <cdr:cNvSpPr txBox="1"/>
      </cdr:nvSpPr>
      <cdr:spPr>
        <a:xfrm xmlns:a="http://schemas.openxmlformats.org/drawingml/2006/main">
          <a:off x="94408" y="137657"/>
          <a:ext cx="3199654" cy="3038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Helvetica" panose="020B0604020202020204" pitchFamily="34" charset="0"/>
              <a:cs typeface="Helvetica" panose="020B0604020202020204" pitchFamily="34" charset="0"/>
            </a:rPr>
            <a:t>Important for churches to be a close-knit community</a:t>
          </a:r>
        </a:p>
        <a:p xmlns:a="http://schemas.openxmlformats.org/drawingml/2006/main">
          <a:br>
            <a:rPr lang="en-US" sz="18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People in churches need to gossip less</a:t>
          </a:r>
          <a:br>
            <a:rPr lang="en-US" sz="1200" dirty="0">
              <a:latin typeface="Helvetica" panose="020B0604020202020204" pitchFamily="34" charset="0"/>
              <a:cs typeface="Helvetica" panose="020B0604020202020204" pitchFamily="34" charset="0"/>
            </a:rPr>
          </a:br>
          <a:br>
            <a:rPr lang="en-US" sz="1600" dirty="0">
              <a:latin typeface="Helvetica" panose="020B0604020202020204" pitchFamily="34"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a:p xmlns:a="http://schemas.openxmlformats.org/drawingml/2006/main">
          <a:r>
            <a:rPr lang="en-US" sz="1200" dirty="0">
              <a:latin typeface="Helvetica" panose="020B0604020202020204" pitchFamily="34" charset="0"/>
              <a:cs typeface="Helvetica" panose="020B0604020202020204" pitchFamily="34" charset="0"/>
            </a:rPr>
            <a:t>People</a:t>
          </a:r>
          <a:r>
            <a:rPr lang="en-US" sz="1200" baseline="0" dirty="0">
              <a:latin typeface="Helvetica" panose="020B0604020202020204" pitchFamily="34" charset="0"/>
              <a:cs typeface="Helvetica" panose="020B0604020202020204" pitchFamily="34" charset="0"/>
            </a:rPr>
            <a:t> in churches need to be more "real"</a:t>
          </a:r>
        </a:p>
        <a:p xmlns:a="http://schemas.openxmlformats.org/drawingml/2006/main">
          <a:endParaRPr lang="en-US" sz="1200" baseline="0" dirty="0">
            <a:latin typeface="Helvetica" panose="020B0604020202020204" pitchFamily="34" charset="0"/>
            <a:cs typeface="Helvetica" panose="020B0604020202020204" pitchFamily="34" charset="0"/>
          </a:endParaRPr>
        </a:p>
        <a:p xmlns:a="http://schemas.openxmlformats.org/drawingml/2006/main">
          <a:endParaRPr lang="en-US" sz="1800" baseline="0" dirty="0">
            <a:latin typeface="Helvetica" panose="020B0604020202020204" pitchFamily="34" charset="0"/>
            <a:cs typeface="Helvetica" panose="020B0604020202020204" pitchFamily="34" charset="0"/>
          </a:endParaRPr>
        </a:p>
        <a:p xmlns:a="http://schemas.openxmlformats.org/drawingml/2006/main">
          <a:r>
            <a:rPr lang="en-US" sz="1200" baseline="0" dirty="0">
              <a:latin typeface="Helvetica" panose="020B0604020202020204" pitchFamily="34" charset="0"/>
              <a:cs typeface="Helvetica" panose="020B0604020202020204" pitchFamily="34" charset="0"/>
            </a:rPr>
            <a:t>Important for churches to be involved in community service</a:t>
          </a:r>
        </a:p>
        <a:p xmlns:a="http://schemas.openxmlformats.org/drawingml/2006/main">
          <a:endParaRPr lang="en-US" sz="1800" dirty="0">
            <a:latin typeface="Helvetica" panose="020B0604020202020204" pitchFamily="34" charset="0"/>
            <a:cs typeface="Helvetica" panose="020B0604020202020204" pitchFamily="34" charset="0"/>
          </a:endParaRPr>
        </a:p>
        <a:p xmlns:a="http://schemas.openxmlformats.org/drawingml/2006/main">
          <a:r>
            <a:rPr lang="en-US" sz="1200" dirty="0">
              <a:latin typeface="Helvetica" panose="020B0604020202020204" pitchFamily="34" charset="0"/>
              <a:cs typeface="Helvetica" panose="020B0604020202020204" pitchFamily="34" charset="0"/>
            </a:rPr>
            <a:t>Churches do support the poor and needy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3C4B5-7883-4496-AC4C-B66501A0A771}"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8119-FB46-4E0F-987C-4A1ABE7D7260}" type="slidenum">
              <a:rPr lang="en-US" smtClean="0"/>
              <a:t>‹#›</a:t>
            </a:fld>
            <a:endParaRPr lang="en-US"/>
          </a:p>
        </p:txBody>
      </p:sp>
    </p:spTree>
    <p:extLst>
      <p:ext uri="{BB962C8B-B14F-4D97-AF65-F5344CB8AC3E}">
        <p14:creationId xmlns:p14="http://schemas.microsoft.com/office/powerpoint/2010/main" val="247042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0DF-3387-49E3-ACC0-A637C31F1F7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D0419-6A51-4898-8E99-F631862957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3C2C1E-1DA6-4409-87D9-E7C8D5A0459F}"/>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5" name="Footer Placeholder 4">
            <a:extLst>
              <a:ext uri="{FF2B5EF4-FFF2-40B4-BE49-F238E27FC236}">
                <a16:creationId xmlns:a16="http://schemas.microsoft.com/office/drawing/2014/main" id="{B0CB7A79-4206-46EC-B20A-9EB8773BF9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31D39-8B0A-409E-89C0-242BE8827357}"/>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415251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96C3-7479-47FC-9948-42BDEE4776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3E092-1383-4973-8110-3964F4B77D0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2597A-F33B-4D5C-BF85-9D6AFCDCD8BE}"/>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5" name="Footer Placeholder 4">
            <a:extLst>
              <a:ext uri="{FF2B5EF4-FFF2-40B4-BE49-F238E27FC236}">
                <a16:creationId xmlns:a16="http://schemas.microsoft.com/office/drawing/2014/main" id="{5D6928F3-0112-41D1-B5E7-9BA2ED4A1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1DE7C-3FC9-4BEE-B094-CCCE263F2386}"/>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311725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C53EF-ECDB-47AE-AD74-AF5B634E35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388B5-9B31-44D1-B3EC-121C6826850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6182E-3A6C-4815-8370-C0A6482AC3FF}"/>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5" name="Footer Placeholder 4">
            <a:extLst>
              <a:ext uri="{FF2B5EF4-FFF2-40B4-BE49-F238E27FC236}">
                <a16:creationId xmlns:a16="http://schemas.microsoft.com/office/drawing/2014/main" id="{49328276-2F02-4689-9DFE-9745338E2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150511-2A68-4AC3-A2EB-AE71FFC39C4D}"/>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325491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7" y="4243845"/>
            <a:ext cx="3077108" cy="276940"/>
          </a:xfrm>
          <a:prstGeom prst="rect">
            <a:avLst/>
          </a:prstGeom>
        </p:spPr>
      </p:pic>
      <p:sp>
        <p:nvSpPr>
          <p:cNvPr id="9" name="Rectangle 8"/>
          <p:cNvSpPr/>
          <p:nvPr/>
        </p:nvSpPr>
        <p:spPr bwMode="ltGray">
          <a:xfrm>
            <a:off x="0" y="2590078"/>
            <a:ext cx="8968085" cy="1660332"/>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6" y="2582519"/>
            <a:ext cx="3077109" cy="1660332"/>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5"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41"/>
            <a:ext cx="8144135"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3"/>
          <p:cNvSpPr>
            <a:spLocks noGrp="1"/>
          </p:cNvSpPr>
          <p:nvPr>
            <p:ph type="dt" sz="half" idx="10"/>
          </p:nvPr>
        </p:nvSpPr>
        <p:spPr>
          <a:xfrm>
            <a:off x="10363200" y="6545788"/>
            <a:ext cx="1828800" cy="312212"/>
          </a:xfrm>
        </p:spPr>
        <p:txBody>
          <a:bodyPr/>
          <a:lstStyle/>
          <a:p>
            <a:fld id="{FD1EE96F-2BF7-4F05-B402-46480E505C1E}" type="datetime1">
              <a:rPr lang="en-US" smtClean="0"/>
              <a:t>5/14/2018</a:t>
            </a:fld>
            <a:endParaRPr lang="en-US"/>
          </a:p>
        </p:txBody>
      </p:sp>
      <p:sp>
        <p:nvSpPr>
          <p:cNvPr id="12"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134253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7" name="Rectangle 16"/>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363200" y="6545788"/>
            <a:ext cx="1828800" cy="312212"/>
          </a:xfrm>
        </p:spPr>
        <p:txBody>
          <a:bodyPr/>
          <a:lstStyle/>
          <a:p>
            <a:fld id="{55D3D623-89D8-47E6-97A7-F8E328392DCF}" type="datetime1">
              <a:rPr lang="en-US" smtClean="0"/>
              <a:t>5/14/2018</a:t>
            </a:fld>
            <a:endParaRPr lang="en-US"/>
          </a:p>
        </p:txBody>
      </p:sp>
      <p:sp>
        <p:nvSpPr>
          <p:cNvPr id="5"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874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6" y="2726267"/>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3" y="4232173"/>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Date Placeholder 3"/>
          <p:cNvSpPr>
            <a:spLocks noGrp="1"/>
          </p:cNvSpPr>
          <p:nvPr>
            <p:ph type="dt" sz="half" idx="10"/>
          </p:nvPr>
        </p:nvSpPr>
        <p:spPr>
          <a:xfrm>
            <a:off x="10363200" y="6545788"/>
            <a:ext cx="1828800" cy="312212"/>
          </a:xfrm>
        </p:spPr>
        <p:txBody>
          <a:bodyPr/>
          <a:lstStyle/>
          <a:p>
            <a:fld id="{F735BDBA-D260-4429-9D48-FCB8406EB1E2}" type="datetime1">
              <a:rPr lang="en-US" smtClean="0"/>
              <a:t>5/14/2018</a:t>
            </a:fld>
            <a:endParaRPr lang="en-US"/>
          </a:p>
        </p:txBody>
      </p:sp>
      <p:sp>
        <p:nvSpPr>
          <p:cNvPr id="13"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23404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0" name="Rectangle 9"/>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1" y="2336873"/>
            <a:ext cx="469835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10363200" y="6545788"/>
            <a:ext cx="1828800" cy="312212"/>
          </a:xfrm>
        </p:spPr>
        <p:txBody>
          <a:bodyPr/>
          <a:lstStyle/>
          <a:p>
            <a:fld id="{8001620D-6387-4A9E-9791-EA57E65B2573}" type="datetime1">
              <a:rPr lang="en-US" smtClean="0"/>
              <a:t>5/14/2018</a:t>
            </a:fld>
            <a:endParaRPr lang="en-US"/>
          </a:p>
        </p:txBody>
      </p:sp>
      <p:sp>
        <p:nvSpPr>
          <p:cNvPr id="13"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6831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2" name="Rectangle 11"/>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31"/>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1" y="2336875"/>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3" y="3030010"/>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5"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4" y="3030010"/>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10363200" y="6545788"/>
            <a:ext cx="1828800" cy="312212"/>
          </a:xfrm>
        </p:spPr>
        <p:txBody>
          <a:bodyPr/>
          <a:lstStyle/>
          <a:p>
            <a:fld id="{9DAE268A-9E81-4990-A5DA-B6F925A9A5CA}" type="datetime1">
              <a:rPr lang="en-US" smtClean="0"/>
              <a:t>5/14/2018</a:t>
            </a:fld>
            <a:endParaRPr lang="en-US"/>
          </a:p>
        </p:txBody>
      </p:sp>
      <p:sp>
        <p:nvSpPr>
          <p:cNvPr id="15"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8735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8" name="Rectangle 7"/>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10" name="Date Placeholder 3"/>
          <p:cNvSpPr>
            <a:spLocks noGrp="1"/>
          </p:cNvSpPr>
          <p:nvPr>
            <p:ph type="dt" sz="half" idx="10"/>
          </p:nvPr>
        </p:nvSpPr>
        <p:spPr>
          <a:xfrm>
            <a:off x="10363200" y="6545788"/>
            <a:ext cx="1828800" cy="312212"/>
          </a:xfrm>
        </p:spPr>
        <p:txBody>
          <a:bodyPr/>
          <a:lstStyle/>
          <a:p>
            <a:fld id="{D725EE00-F454-4C96-A76C-15930B546288}" type="datetime1">
              <a:rPr lang="en-US" smtClean="0"/>
              <a:t>5/14/2018</a:t>
            </a:fld>
            <a:endParaRPr lang="en-US"/>
          </a:p>
        </p:txBody>
      </p:sp>
      <p:sp>
        <p:nvSpPr>
          <p:cNvPr id="11"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23706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6" name="Rectangle 5"/>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3"/>
          <p:cNvSpPr>
            <a:spLocks noGrp="1"/>
          </p:cNvSpPr>
          <p:nvPr>
            <p:ph type="dt" sz="half" idx="10"/>
          </p:nvPr>
        </p:nvSpPr>
        <p:spPr>
          <a:xfrm>
            <a:off x="10363200" y="6545788"/>
            <a:ext cx="1828800" cy="312212"/>
          </a:xfrm>
        </p:spPr>
        <p:txBody>
          <a:bodyPr/>
          <a:lstStyle/>
          <a:p>
            <a:fld id="{C3A7D2E8-AA76-4D45-90CD-5ECFF06618AE}" type="datetime1">
              <a:rPr lang="en-US" smtClean="0"/>
              <a:t>5/14/2018</a:t>
            </a:fld>
            <a:endParaRPr lang="en-US"/>
          </a:p>
        </p:txBody>
      </p:sp>
      <p:sp>
        <p:nvSpPr>
          <p:cNvPr id="8"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11807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0" name="Rectangle 9"/>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7" y="2336875"/>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4"/>
            <a:ext cx="379007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p:cNvSpPr>
            <a:spLocks noGrp="1"/>
          </p:cNvSpPr>
          <p:nvPr>
            <p:ph type="dt" sz="half" idx="10"/>
          </p:nvPr>
        </p:nvSpPr>
        <p:spPr>
          <a:xfrm>
            <a:off x="10363200" y="6545788"/>
            <a:ext cx="1828800" cy="312212"/>
          </a:xfrm>
        </p:spPr>
        <p:txBody>
          <a:bodyPr/>
          <a:lstStyle/>
          <a:p>
            <a:fld id="{FE10C986-A829-4E1E-BC70-4E8A365464BB}" type="datetime1">
              <a:rPr lang="en-US" smtClean="0"/>
              <a:t>5/14/2018</a:t>
            </a:fld>
            <a:endParaRPr lang="en-US"/>
          </a:p>
        </p:txBody>
      </p:sp>
      <p:sp>
        <p:nvSpPr>
          <p:cNvPr id="13"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35663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03F6-D05A-4C54-8722-00D6E6BCB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724AA7-2F43-40B2-BE77-995A72F4366F}"/>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7DDAC-CC25-482C-A163-1F6557143153}"/>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5" name="Footer Placeholder 4">
            <a:extLst>
              <a:ext uri="{FF2B5EF4-FFF2-40B4-BE49-F238E27FC236}">
                <a16:creationId xmlns:a16="http://schemas.microsoft.com/office/drawing/2014/main" id="{24B09BC5-47F7-4A54-939E-267F9375B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95B69C-B480-414B-AE07-6AB401700CA1}"/>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193795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0" name="Rectangle 9"/>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5"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4"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5"/>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p:cNvSpPr>
            <a:spLocks noGrp="1"/>
          </p:cNvSpPr>
          <p:nvPr>
            <p:ph type="dt" sz="half" idx="10"/>
          </p:nvPr>
        </p:nvSpPr>
        <p:spPr>
          <a:xfrm>
            <a:off x="10363200" y="6545788"/>
            <a:ext cx="1828800" cy="312212"/>
          </a:xfrm>
        </p:spPr>
        <p:txBody>
          <a:bodyPr/>
          <a:lstStyle/>
          <a:p>
            <a:fld id="{EB53A185-FA33-49DB-8383-D17338D039DC}" type="datetime1">
              <a:rPr lang="en-US" smtClean="0"/>
              <a:t>5/14/2018</a:t>
            </a:fld>
            <a:endParaRPr lang="en-US"/>
          </a:p>
        </p:txBody>
      </p:sp>
      <p:sp>
        <p:nvSpPr>
          <p:cNvPr id="13"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384230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5929622"/>
            <a:ext cx="1602997" cy="144270"/>
          </a:xfrm>
          <a:prstGeom prst="rect">
            <a:avLst/>
          </a:prstGeom>
        </p:spPr>
      </p:pic>
      <p:sp>
        <p:nvSpPr>
          <p:cNvPr id="10" name="Rectangle 9"/>
          <p:cNvSpPr/>
          <p:nvPr/>
        </p:nvSpPr>
        <p:spPr bwMode="ltGray">
          <a:xfrm>
            <a:off x="1" y="4567988"/>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4567988"/>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4711618"/>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3" y="609599"/>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5"/>
            <a:ext cx="9613863"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10363200" y="6545788"/>
            <a:ext cx="1828800" cy="312212"/>
          </a:xfrm>
        </p:spPr>
        <p:txBody>
          <a:bodyPr/>
          <a:lstStyle/>
          <a:p>
            <a:fld id="{5339AFAF-607C-4DC6-983B-AF3B69B2BDFA}" type="datetime1">
              <a:rPr lang="en-US" smtClean="0"/>
              <a:t>5/14/2018</a:t>
            </a:fld>
            <a:endParaRPr lang="en-US"/>
          </a:p>
        </p:txBody>
      </p:sp>
      <p:sp>
        <p:nvSpPr>
          <p:cNvPr id="14" name="Footer Placeholder 4"/>
          <p:cNvSpPr>
            <a:spLocks noGrp="1"/>
          </p:cNvSpPr>
          <p:nvPr>
            <p:ph type="ftr" sz="quarter" idx="11"/>
          </p:nvPr>
        </p:nvSpPr>
        <p:spPr>
          <a:xfrm>
            <a:off x="10363200" y="609600"/>
            <a:ext cx="1828800" cy="1752600"/>
          </a:xfrm>
        </p:spPr>
        <p:txBody>
          <a:bodyPr anchor="t"/>
          <a:lstStyle/>
          <a:p>
            <a:r>
              <a:rPr lang="en-US"/>
              <a:t>LCMS Research Services &amp; LCMS Youth Ministry</a:t>
            </a:r>
          </a:p>
        </p:txBody>
      </p:sp>
    </p:spTree>
    <p:extLst>
      <p:ext uri="{BB962C8B-B14F-4D97-AF65-F5344CB8AC3E}">
        <p14:creationId xmlns:p14="http://schemas.microsoft.com/office/powerpoint/2010/main" val="3727451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5929622"/>
            <a:ext cx="1602997" cy="144270"/>
          </a:xfrm>
          <a:prstGeom prst="rect">
            <a:avLst/>
          </a:prstGeom>
        </p:spPr>
      </p:pic>
      <p:sp>
        <p:nvSpPr>
          <p:cNvPr id="10" name="Rectangle 9"/>
          <p:cNvSpPr/>
          <p:nvPr/>
        </p:nvSpPr>
        <p:spPr bwMode="ltGray">
          <a:xfrm>
            <a:off x="1" y="4567988"/>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8" y="4567988"/>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609597"/>
            <a:ext cx="9613859"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3" y="4711617"/>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p:cNvSpPr>
            <a:spLocks noGrp="1"/>
          </p:cNvSpPr>
          <p:nvPr>
            <p:ph type="dt" sz="half" idx="10"/>
          </p:nvPr>
        </p:nvSpPr>
        <p:spPr>
          <a:xfrm>
            <a:off x="10363200" y="6545788"/>
            <a:ext cx="1828800" cy="312212"/>
          </a:xfrm>
        </p:spPr>
        <p:txBody>
          <a:bodyPr/>
          <a:lstStyle/>
          <a:p>
            <a:fld id="{4D7740C3-A621-4954-B44D-7F45CE92A9D0}" type="datetime1">
              <a:rPr lang="en-US" smtClean="0"/>
              <a:t>5/14/2018</a:t>
            </a:fld>
            <a:endParaRPr lang="en-US"/>
          </a:p>
        </p:txBody>
      </p:sp>
      <p:sp>
        <p:nvSpPr>
          <p:cNvPr id="13" name="Footer Placeholder 4"/>
          <p:cNvSpPr>
            <a:spLocks noGrp="1"/>
          </p:cNvSpPr>
          <p:nvPr>
            <p:ph type="ftr" sz="quarter" idx="11"/>
          </p:nvPr>
        </p:nvSpPr>
        <p:spPr>
          <a:xfrm>
            <a:off x="10363200" y="609600"/>
            <a:ext cx="1828800" cy="1752600"/>
          </a:xfrm>
        </p:spPr>
        <p:txBody>
          <a:bodyPr anchor="t"/>
          <a:lstStyle/>
          <a:p>
            <a:r>
              <a:rPr lang="en-US"/>
              <a:t>LCMS Research Services &amp; LCMS Youth Ministry</a:t>
            </a:r>
          </a:p>
        </p:txBody>
      </p:sp>
    </p:spTree>
    <p:extLst>
      <p:ext uri="{BB962C8B-B14F-4D97-AF65-F5344CB8AC3E}">
        <p14:creationId xmlns:p14="http://schemas.microsoft.com/office/powerpoint/2010/main" val="541938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5929622"/>
            <a:ext cx="1602997" cy="144270"/>
          </a:xfrm>
          <a:prstGeom prst="rect">
            <a:avLst/>
          </a:prstGeom>
        </p:spPr>
      </p:pic>
      <p:sp>
        <p:nvSpPr>
          <p:cNvPr id="14" name="Rectangle 13"/>
          <p:cNvSpPr/>
          <p:nvPr/>
        </p:nvSpPr>
        <p:spPr bwMode="ltGray">
          <a:xfrm>
            <a:off x="1" y="4567988"/>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8" y="4567988"/>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600"/>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9"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3" y="4711617"/>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
        <p:nvSpPr>
          <p:cNvPr id="18" name="Date Placeholder 3"/>
          <p:cNvSpPr>
            <a:spLocks noGrp="1"/>
          </p:cNvSpPr>
          <p:nvPr>
            <p:ph type="dt" sz="half" idx="10"/>
          </p:nvPr>
        </p:nvSpPr>
        <p:spPr>
          <a:xfrm>
            <a:off x="10363200" y="6545788"/>
            <a:ext cx="1828800" cy="312212"/>
          </a:xfrm>
        </p:spPr>
        <p:txBody>
          <a:bodyPr/>
          <a:lstStyle/>
          <a:p>
            <a:fld id="{60613B32-3422-4713-A851-448D0D9C1E7A}" type="datetime1">
              <a:rPr lang="en-US" smtClean="0"/>
              <a:t>5/14/2018</a:t>
            </a:fld>
            <a:endParaRPr lang="en-US"/>
          </a:p>
        </p:txBody>
      </p:sp>
      <p:sp>
        <p:nvSpPr>
          <p:cNvPr id="19" name="Footer Placeholder 4"/>
          <p:cNvSpPr>
            <a:spLocks noGrp="1"/>
          </p:cNvSpPr>
          <p:nvPr>
            <p:ph type="ftr" sz="quarter" idx="11"/>
          </p:nvPr>
        </p:nvSpPr>
        <p:spPr>
          <a:xfrm>
            <a:off x="10363200" y="609600"/>
            <a:ext cx="1828800" cy="1752600"/>
          </a:xfrm>
        </p:spPr>
        <p:txBody>
          <a:bodyPr anchor="t"/>
          <a:lstStyle/>
          <a:p>
            <a:r>
              <a:rPr lang="en-US"/>
              <a:t>LCMS Research Services &amp; LCMS Youth Ministry</a:t>
            </a:r>
          </a:p>
        </p:txBody>
      </p:sp>
    </p:spTree>
    <p:extLst>
      <p:ext uri="{BB962C8B-B14F-4D97-AF65-F5344CB8AC3E}">
        <p14:creationId xmlns:p14="http://schemas.microsoft.com/office/powerpoint/2010/main" val="118608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5929622"/>
            <a:ext cx="1602997" cy="144270"/>
          </a:xfrm>
          <a:prstGeom prst="rect">
            <a:avLst/>
          </a:prstGeom>
        </p:spPr>
      </p:pic>
      <p:sp>
        <p:nvSpPr>
          <p:cNvPr id="11" name="Rectangle 10"/>
          <p:cNvSpPr/>
          <p:nvPr/>
        </p:nvSpPr>
        <p:spPr bwMode="ltGray">
          <a:xfrm>
            <a:off x="1" y="4567988"/>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8" y="4567988"/>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7"/>
            <a:ext cx="9613863"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1" y="5300151"/>
            <a:ext cx="9613863"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3"/>
          <p:cNvSpPr>
            <a:spLocks noGrp="1"/>
          </p:cNvSpPr>
          <p:nvPr>
            <p:ph type="dt" sz="half" idx="10"/>
          </p:nvPr>
        </p:nvSpPr>
        <p:spPr>
          <a:xfrm>
            <a:off x="10363200" y="6545788"/>
            <a:ext cx="1828800" cy="312212"/>
          </a:xfrm>
        </p:spPr>
        <p:txBody>
          <a:bodyPr/>
          <a:lstStyle/>
          <a:p>
            <a:fld id="{00D81E06-CD54-45EB-A8A6-DF877170837D}" type="datetime1">
              <a:rPr lang="en-US" smtClean="0"/>
              <a:t>5/14/2018</a:t>
            </a:fld>
            <a:endParaRPr lang="en-US"/>
          </a:p>
        </p:txBody>
      </p:sp>
      <p:sp>
        <p:nvSpPr>
          <p:cNvPr id="14" name="Footer Placeholder 4"/>
          <p:cNvSpPr>
            <a:spLocks noGrp="1"/>
          </p:cNvSpPr>
          <p:nvPr>
            <p:ph type="ftr" sz="quarter" idx="11"/>
          </p:nvPr>
        </p:nvSpPr>
        <p:spPr>
          <a:xfrm>
            <a:off x="10363200" y="609600"/>
            <a:ext cx="1828800" cy="1752600"/>
          </a:xfrm>
        </p:spPr>
        <p:txBody>
          <a:bodyPr anchor="t"/>
          <a:lstStyle/>
          <a:p>
            <a:r>
              <a:rPr lang="en-US"/>
              <a:t>LCMS Research Services &amp; LCMS Youth Ministry</a:t>
            </a:r>
          </a:p>
        </p:txBody>
      </p:sp>
    </p:spTree>
    <p:extLst>
      <p:ext uri="{BB962C8B-B14F-4D97-AF65-F5344CB8AC3E}">
        <p14:creationId xmlns:p14="http://schemas.microsoft.com/office/powerpoint/2010/main" val="103707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6" name="Rectangle 15"/>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3"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5" y="2336873"/>
            <a:ext cx="307003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5"/>
            <a:ext cx="3049703"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1" y="302267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7"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7" y="302267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8" name="Date Placeholder 3"/>
          <p:cNvSpPr>
            <a:spLocks noGrp="1"/>
          </p:cNvSpPr>
          <p:nvPr>
            <p:ph type="dt" sz="half" idx="10"/>
          </p:nvPr>
        </p:nvSpPr>
        <p:spPr>
          <a:xfrm>
            <a:off x="10363200" y="6545788"/>
            <a:ext cx="1828800" cy="312212"/>
          </a:xfrm>
        </p:spPr>
        <p:txBody>
          <a:bodyPr/>
          <a:lstStyle/>
          <a:p>
            <a:fld id="{4EAE036B-9BD4-4A38-BB76-3EA4EA473D8D}" type="datetime1">
              <a:rPr lang="en-US" smtClean="0"/>
              <a:t>5/14/2018</a:t>
            </a:fld>
            <a:endParaRPr lang="en-US"/>
          </a:p>
        </p:txBody>
      </p:sp>
      <p:sp>
        <p:nvSpPr>
          <p:cNvPr id="19"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176631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17" name="Rectangle 16"/>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3"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20"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20"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20"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1"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8"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80"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8"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8" name="Date Placeholder 3"/>
          <p:cNvSpPr>
            <a:spLocks noGrp="1"/>
          </p:cNvSpPr>
          <p:nvPr>
            <p:ph type="dt" sz="half" idx="10"/>
          </p:nvPr>
        </p:nvSpPr>
        <p:spPr>
          <a:xfrm>
            <a:off x="10363200" y="6545788"/>
            <a:ext cx="1828800" cy="312212"/>
          </a:xfrm>
        </p:spPr>
        <p:txBody>
          <a:bodyPr/>
          <a:lstStyle/>
          <a:p>
            <a:fld id="{A2A17210-A20D-4B78-A2A4-2CF266FD211D}" type="datetime1">
              <a:rPr lang="en-US" smtClean="0"/>
              <a:t>5/14/2018</a:t>
            </a:fld>
            <a:endParaRPr lang="en-US"/>
          </a:p>
        </p:txBody>
      </p:sp>
      <p:sp>
        <p:nvSpPr>
          <p:cNvPr id="29"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751177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7" y="1971234"/>
            <a:ext cx="1602997" cy="144270"/>
          </a:xfrm>
          <a:prstGeom prst="rect">
            <a:avLst/>
          </a:prstGeom>
        </p:spPr>
      </p:pic>
      <p:sp>
        <p:nvSpPr>
          <p:cNvPr id="9" name="Rectangle 8"/>
          <p:cNvSpPr/>
          <p:nvPr/>
        </p:nvSpPr>
        <p:spPr bwMode="ltGray">
          <a:xfrm>
            <a:off x="1" y="609600"/>
            <a:ext cx="10437812" cy="1368198"/>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8" y="609600"/>
            <a:ext cx="1602997" cy="1368198"/>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10363200" y="6545788"/>
            <a:ext cx="1828800" cy="312212"/>
          </a:xfrm>
        </p:spPr>
        <p:txBody>
          <a:bodyPr/>
          <a:lstStyle/>
          <a:p>
            <a:fld id="{998BF162-2A46-4595-B850-DCDF0416EE8E}" type="datetime1">
              <a:rPr lang="en-US" smtClean="0"/>
              <a:t>5/14/2018</a:t>
            </a:fld>
            <a:endParaRPr lang="en-US"/>
          </a:p>
        </p:txBody>
      </p:sp>
      <p:sp>
        <p:nvSpPr>
          <p:cNvPr id="12" name="Footer Placeholder 4"/>
          <p:cNvSpPr>
            <a:spLocks noGrp="1"/>
          </p:cNvSpPr>
          <p:nvPr>
            <p:ph type="ftr" sz="quarter" idx="11"/>
          </p:nvPr>
        </p:nvSpPr>
        <p:spPr>
          <a:xfrm>
            <a:off x="10363200" y="4724400"/>
            <a:ext cx="1828800" cy="1752600"/>
          </a:xfrm>
        </p:spPr>
        <p:txBody>
          <a:bodyPr anchor="b"/>
          <a:lstStyle/>
          <a:p>
            <a:r>
              <a:rPr lang="en-US"/>
              <a:t>LCMS Research Services &amp; LCMS Youth Ministry</a:t>
            </a:r>
          </a:p>
        </p:txBody>
      </p:sp>
    </p:spTree>
    <p:extLst>
      <p:ext uri="{BB962C8B-B14F-4D97-AF65-F5344CB8AC3E}">
        <p14:creationId xmlns:p14="http://schemas.microsoft.com/office/powerpoint/2010/main" val="1007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6"/>
            <a:ext cx="5106988" cy="1368199"/>
          </a:xfrm>
          <a:prstGeom prst="rect">
            <a:avLst/>
          </a:prstGeom>
          <a:solidFill>
            <a:srgbClr val="87746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3" y="5372404"/>
            <a:ext cx="1602997" cy="1368199"/>
          </a:xfrm>
          <a:prstGeom prst="rect">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3"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9"/>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5" y="5936189"/>
            <a:ext cx="2743200" cy="365125"/>
          </a:xfrm>
        </p:spPr>
        <p:txBody>
          <a:bodyPr/>
          <a:lstStyle/>
          <a:p>
            <a:fld id="{EA0504F9-BCD0-4EA9-859E-0285876343CC}" type="datetime1">
              <a:rPr lang="en-US" smtClean="0"/>
              <a:t>5/14/2018</a:t>
            </a:fld>
            <a:endParaRPr lang="en-US"/>
          </a:p>
        </p:txBody>
      </p:sp>
      <p:sp>
        <p:nvSpPr>
          <p:cNvPr id="5" name="Footer Placeholder 4"/>
          <p:cNvSpPr>
            <a:spLocks noGrp="1"/>
          </p:cNvSpPr>
          <p:nvPr>
            <p:ph type="ftr" sz="quarter" idx="11"/>
          </p:nvPr>
        </p:nvSpPr>
        <p:spPr>
          <a:xfrm>
            <a:off x="680322" y="5936190"/>
            <a:ext cx="6126805" cy="365125"/>
          </a:xfrm>
        </p:spPr>
        <p:txBody>
          <a:bodyPr/>
          <a:lstStyle/>
          <a:p>
            <a:r>
              <a:rPr lang="en-US"/>
              <a:t>LCMS Research Services &amp; LCMS Youth Ministry</a:t>
            </a:r>
          </a:p>
        </p:txBody>
      </p:sp>
    </p:spTree>
    <p:extLst>
      <p:ext uri="{BB962C8B-B14F-4D97-AF65-F5344CB8AC3E}">
        <p14:creationId xmlns:p14="http://schemas.microsoft.com/office/powerpoint/2010/main" val="4797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E291B157-34A0-4717-834E-EE77290E6025}"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3"/>
          </p:nvPr>
        </p:nvSpPr>
        <p:spPr>
          <a:xfrm>
            <a:off x="609600" y="14295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p:nvPr>
        </p:nvSpPr>
        <p:spPr>
          <a:xfrm>
            <a:off x="6096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5"/>
          </p:nvPr>
        </p:nvSpPr>
        <p:spPr>
          <a:xfrm>
            <a:off x="6096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407799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E02B-645F-4C63-B4B0-5A62FDB099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A9CB08-FC2B-4E95-9D3B-08EFE387E79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47A96B-7B8B-4D19-AC3B-C1E07CC09CD6}"/>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5" name="Footer Placeholder 4">
            <a:extLst>
              <a:ext uri="{FF2B5EF4-FFF2-40B4-BE49-F238E27FC236}">
                <a16:creationId xmlns:a16="http://schemas.microsoft.com/office/drawing/2014/main" id="{C9493C50-D3F4-47AB-899B-5446C16031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22E409-B088-4AAB-8A74-7AF4F7B27564}"/>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2486103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igh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32B432A2-E2E6-4DC0-8C2F-D5737AB624E1}"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2"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3979945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f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656F49C3-9018-4466-8D89-983CC8A54534}"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096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09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09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2938373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igh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D74D06F2-3BF1-4E6B-BC92-A2583FEDA469}"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711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3585148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Right 4 chart Title">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609600" y="6356354"/>
            <a:ext cx="2844800" cy="365125"/>
          </a:xfrm>
        </p:spPr>
        <p:txBody>
          <a:bodyPr/>
          <a:lstStyle/>
          <a:p>
            <a:fld id="{89A270D8-DFE3-4180-BF87-E73E64AF8CBD}"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4"/>
          </p:nvPr>
        </p:nvSpPr>
        <p:spPr>
          <a:xfrm>
            <a:off x="6197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6"/>
          <p:cNvSpPr>
            <a:spLocks noGrp="1"/>
          </p:cNvSpPr>
          <p:nvPr>
            <p:ph sz="quarter" idx="16"/>
          </p:nvPr>
        </p:nvSpPr>
        <p:spPr>
          <a:xfrm>
            <a:off x="609600" y="1429512"/>
            <a:ext cx="10972800" cy="1580388"/>
          </a:xfrm>
          <a:ln>
            <a:noFill/>
          </a:ln>
        </p:spPr>
        <p:txBody>
          <a:bodyPr numCol="2" spcCol="182880">
            <a:noAutofit/>
          </a:bodyPr>
          <a:lstStyle>
            <a:lvl1pPr marL="0"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p:txBody>
      </p:sp>
      <p:sp>
        <p:nvSpPr>
          <p:cNvPr id="20" name="Content Placeholder 16"/>
          <p:cNvSpPr>
            <a:spLocks noGrp="1"/>
          </p:cNvSpPr>
          <p:nvPr>
            <p:ph sz="quarter" idx="17"/>
          </p:nvPr>
        </p:nvSpPr>
        <p:spPr>
          <a:xfrm>
            <a:off x="7112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8"/>
          </p:nvPr>
        </p:nvSpPr>
        <p:spPr>
          <a:xfrm>
            <a:off x="7112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833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Lef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79E79C3A-FBA6-4305-98AD-72833E1DFA02}"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3"/>
          </p:nvPr>
        </p:nvSpPr>
        <p:spPr>
          <a:xfrm>
            <a:off x="609600" y="14295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p:nvPr>
        </p:nvSpPr>
        <p:spPr>
          <a:xfrm>
            <a:off x="6096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5"/>
          </p:nvPr>
        </p:nvSpPr>
        <p:spPr>
          <a:xfrm>
            <a:off x="6096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94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Righ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1CF731B6-6562-4C7E-9F71-0B043A2A45A8}"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2"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711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Lef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899EB273-D4D0-4F86-B489-02E75B35B73E}"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096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09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09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638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Righ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11B7DF0E-321D-4428-820B-71B3AE58C2AA}"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711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812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Right 4 chart Title">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609600" y="6356354"/>
            <a:ext cx="2844800" cy="365125"/>
          </a:xfrm>
        </p:spPr>
        <p:txBody>
          <a:bodyPr/>
          <a:lstStyle/>
          <a:p>
            <a:fld id="{CA9C9D40-2CAB-4D7B-84AD-9E21A14D69DD}"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4"/>
          </p:nvPr>
        </p:nvSpPr>
        <p:spPr>
          <a:xfrm>
            <a:off x="6197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6"/>
          <p:cNvSpPr>
            <a:spLocks noGrp="1"/>
          </p:cNvSpPr>
          <p:nvPr>
            <p:ph sz="quarter" idx="16"/>
          </p:nvPr>
        </p:nvSpPr>
        <p:spPr>
          <a:xfrm>
            <a:off x="609600" y="1429512"/>
            <a:ext cx="10972800" cy="1580388"/>
          </a:xfrm>
          <a:ln>
            <a:noFill/>
          </a:ln>
        </p:spPr>
        <p:txBody>
          <a:bodyPr numCol="2" spcCol="182880">
            <a:noAutofit/>
          </a:bodyPr>
          <a:lstStyle>
            <a:lvl1pPr marL="0"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p:txBody>
      </p:sp>
      <p:sp>
        <p:nvSpPr>
          <p:cNvPr id="20" name="Content Placeholder 16"/>
          <p:cNvSpPr>
            <a:spLocks noGrp="1"/>
          </p:cNvSpPr>
          <p:nvPr>
            <p:ph sz="quarter" idx="17"/>
          </p:nvPr>
        </p:nvSpPr>
        <p:spPr>
          <a:xfrm>
            <a:off x="7112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8"/>
          </p:nvPr>
        </p:nvSpPr>
        <p:spPr>
          <a:xfrm>
            <a:off x="7112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727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Lef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E1F833DF-EEA8-401D-A359-4BE570559F56}"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3"/>
          </p:nvPr>
        </p:nvSpPr>
        <p:spPr>
          <a:xfrm>
            <a:off x="609600" y="14295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p:nvPr>
        </p:nvSpPr>
        <p:spPr>
          <a:xfrm>
            <a:off x="6096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5"/>
          </p:nvPr>
        </p:nvSpPr>
        <p:spPr>
          <a:xfrm>
            <a:off x="6096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36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AA96-0FFF-4CA8-B946-30179AE9B6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2C287D-01E1-4347-8CC0-9A6D4C79102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DEC1-BDA9-41C8-8086-F7C01774B65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22FFF-9F0A-4676-83E3-E137FECE46E5}"/>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6" name="Footer Placeholder 5">
            <a:extLst>
              <a:ext uri="{FF2B5EF4-FFF2-40B4-BE49-F238E27FC236}">
                <a16:creationId xmlns:a16="http://schemas.microsoft.com/office/drawing/2014/main" id="{6857BEAF-DE54-48E1-B19B-D8D11EFD11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E9A9D4-B736-4E93-BB79-0E5AC592F587}"/>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3677935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Righ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58B72BBD-29B6-4597-BAA3-F39626E2D385}"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2"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808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Lef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121B7AC4-E03A-4AC3-AC09-7F2B1C31C612}"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096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09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09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168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Righ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AE702F3D-535D-405B-A987-8117D3E92927}"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711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709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Right 4 chart Title">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609600" y="6356354"/>
            <a:ext cx="2844800" cy="365125"/>
          </a:xfrm>
        </p:spPr>
        <p:txBody>
          <a:bodyPr/>
          <a:lstStyle/>
          <a:p>
            <a:fld id="{CF3602B0-36C4-49C6-B54C-26272584ECD0}"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4"/>
          </p:nvPr>
        </p:nvSpPr>
        <p:spPr>
          <a:xfrm>
            <a:off x="6197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6"/>
          <p:cNvSpPr>
            <a:spLocks noGrp="1"/>
          </p:cNvSpPr>
          <p:nvPr>
            <p:ph sz="quarter" idx="16"/>
          </p:nvPr>
        </p:nvSpPr>
        <p:spPr>
          <a:xfrm>
            <a:off x="609600" y="1429512"/>
            <a:ext cx="10972800" cy="1580388"/>
          </a:xfrm>
          <a:ln>
            <a:noFill/>
          </a:ln>
        </p:spPr>
        <p:txBody>
          <a:bodyPr numCol="2" spcCol="182880">
            <a:noAutofit/>
          </a:bodyPr>
          <a:lstStyle>
            <a:lvl1pPr marL="0"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p:txBody>
      </p:sp>
      <p:sp>
        <p:nvSpPr>
          <p:cNvPr id="20" name="Content Placeholder 16"/>
          <p:cNvSpPr>
            <a:spLocks noGrp="1"/>
          </p:cNvSpPr>
          <p:nvPr>
            <p:ph sz="quarter" idx="17"/>
          </p:nvPr>
        </p:nvSpPr>
        <p:spPr>
          <a:xfrm>
            <a:off x="7112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8"/>
          </p:nvPr>
        </p:nvSpPr>
        <p:spPr>
          <a:xfrm>
            <a:off x="7112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865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Lef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CEBF90AF-2DB8-4A19-A682-2CFA4DA2D4CB}"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3"/>
          </p:nvPr>
        </p:nvSpPr>
        <p:spPr>
          <a:xfrm>
            <a:off x="609600" y="14295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p:nvPr>
        </p:nvSpPr>
        <p:spPr>
          <a:xfrm>
            <a:off x="6096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5"/>
          </p:nvPr>
        </p:nvSpPr>
        <p:spPr>
          <a:xfrm>
            <a:off x="6096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917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Righ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DA8B02C2-9B63-44CD-BC0E-C5E9EA494C87}"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2"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9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Lef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8FB3064C-A22A-44A7-BAA9-64ECF3320439}"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096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09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09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72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Righ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288DC8B3-8FDC-4DD1-8B0F-1C5EA1029837}"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711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415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7_Right 4 chart Title">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609600" y="6356354"/>
            <a:ext cx="2844800" cy="365125"/>
          </a:xfrm>
        </p:spPr>
        <p:txBody>
          <a:bodyPr/>
          <a:lstStyle/>
          <a:p>
            <a:fld id="{30932145-6B8F-4C9C-9DDA-B04266E1A4A4}"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4"/>
          </p:nvPr>
        </p:nvSpPr>
        <p:spPr>
          <a:xfrm>
            <a:off x="6197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6"/>
          <p:cNvSpPr>
            <a:spLocks noGrp="1"/>
          </p:cNvSpPr>
          <p:nvPr>
            <p:ph sz="quarter" idx="16"/>
          </p:nvPr>
        </p:nvSpPr>
        <p:spPr>
          <a:xfrm>
            <a:off x="609600" y="1429512"/>
            <a:ext cx="10972800" cy="1580388"/>
          </a:xfrm>
          <a:ln>
            <a:noFill/>
          </a:ln>
        </p:spPr>
        <p:txBody>
          <a:bodyPr numCol="2" spcCol="182880">
            <a:noAutofit/>
          </a:bodyPr>
          <a:lstStyle>
            <a:lvl1pPr marL="0"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p:txBody>
      </p:sp>
      <p:sp>
        <p:nvSpPr>
          <p:cNvPr id="20" name="Content Placeholder 16"/>
          <p:cNvSpPr>
            <a:spLocks noGrp="1"/>
          </p:cNvSpPr>
          <p:nvPr>
            <p:ph sz="quarter" idx="17"/>
          </p:nvPr>
        </p:nvSpPr>
        <p:spPr>
          <a:xfrm>
            <a:off x="7112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8"/>
          </p:nvPr>
        </p:nvSpPr>
        <p:spPr>
          <a:xfrm>
            <a:off x="7112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732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Lef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8FE9FB7D-A6D1-4091-8DA3-1255284ADFBF}"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3"/>
          </p:nvPr>
        </p:nvSpPr>
        <p:spPr>
          <a:xfrm>
            <a:off x="609600" y="14295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p:nvPr>
        </p:nvSpPr>
        <p:spPr>
          <a:xfrm>
            <a:off x="6096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5"/>
          </p:nvPr>
        </p:nvSpPr>
        <p:spPr>
          <a:xfrm>
            <a:off x="6096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9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5681-F947-4D27-8A97-9C1FE059360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030EFCF-3959-4EFE-A2FF-EED9DD2952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AE6287-0AC6-4AD0-B75E-2FE65A73E4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C99A64-B115-40D0-800E-5778C963E07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CEEE5A-CC64-4B4F-99AC-3AF4945EEB3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DE05A-F888-4B20-B235-BBEC126109F3}"/>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8" name="Footer Placeholder 7">
            <a:extLst>
              <a:ext uri="{FF2B5EF4-FFF2-40B4-BE49-F238E27FC236}">
                <a16:creationId xmlns:a16="http://schemas.microsoft.com/office/drawing/2014/main" id="{1516DD72-A0DD-41A8-9E8E-3D95452AC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96D58A-671D-493A-86DF-5D7E0C49C582}"/>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2451656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Right 3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48577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BB68B49D-097B-46C5-AFBD-D83FCE67F78F}"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1" name="Title 10"/>
          <p:cNvSpPr>
            <a:spLocks noGrp="1"/>
          </p:cNvSpPr>
          <p:nvPr>
            <p:ph type="title"/>
          </p:nvPr>
        </p:nvSpPr>
        <p:spPr>
          <a:xfrm>
            <a:off x="609600" y="274638"/>
            <a:ext cx="10972800" cy="925512"/>
          </a:xfrm>
        </p:spPr>
        <p:txBody>
          <a:bodyPr/>
          <a:lstStyle/>
          <a:p>
            <a:r>
              <a:rPr lang="en-US"/>
              <a:t>Click to edit Master title style</a:t>
            </a:r>
          </a:p>
        </p:txBody>
      </p:sp>
      <p:sp>
        <p:nvSpPr>
          <p:cNvPr id="12"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884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Lef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95A23022-6B2D-4E5E-AB35-2FB81287E4EE}"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096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09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09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809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Right 4 chart Title">
    <p:spTree>
      <p:nvGrpSpPr>
        <p:cNvPr id="1" name=""/>
        <p:cNvGrpSpPr/>
        <p:nvPr/>
      </p:nvGrpSpPr>
      <p:grpSpPr>
        <a:xfrm>
          <a:off x="0" y="0"/>
          <a:ext cx="0" cy="0"/>
          <a:chOff x="0" y="0"/>
          <a:chExt cx="0" cy="0"/>
        </a:xfrm>
      </p:grpSpPr>
      <p:sp>
        <p:nvSpPr>
          <p:cNvPr id="6" name="Content Placeholder 4"/>
          <p:cNvSpPr>
            <a:spLocks noGrp="1"/>
          </p:cNvSpPr>
          <p:nvPr>
            <p:ph idx="1"/>
          </p:nvPr>
        </p:nvSpPr>
        <p:spPr>
          <a:xfrm>
            <a:off x="609600" y="1428750"/>
            <a:ext cx="5486400" cy="3219450"/>
          </a:xfrm>
        </p:spPr>
        <p:txBody>
          <a:bodyPr>
            <a:normAutofit/>
          </a:bodyPr>
          <a:lstStyle>
            <a:lvl1pPr marL="0" indent="0">
              <a:buNone/>
              <a:defRPr sz="1400"/>
            </a:lvl1pPr>
          </a:lstStyle>
          <a:p>
            <a:pPr lvl="0"/>
            <a:r>
              <a:rPr lang="en-US"/>
              <a:t>Edit Master text styles</a:t>
            </a:r>
          </a:p>
        </p:txBody>
      </p:sp>
      <p:sp>
        <p:nvSpPr>
          <p:cNvPr id="13" name="Date Placeholder 3"/>
          <p:cNvSpPr>
            <a:spLocks noGrp="1"/>
          </p:cNvSpPr>
          <p:nvPr>
            <p:ph type="dt" sz="half" idx="10"/>
          </p:nvPr>
        </p:nvSpPr>
        <p:spPr>
          <a:xfrm>
            <a:off x="609600" y="6356354"/>
            <a:ext cx="2844800" cy="365125"/>
          </a:xfrm>
        </p:spPr>
        <p:txBody>
          <a:bodyPr/>
          <a:lstStyle/>
          <a:p>
            <a:fld id="{F9A5CA6C-EBA7-45AF-AA1C-1D5AD01F3052}"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6" name="Content Placeholder 16"/>
          <p:cNvSpPr>
            <a:spLocks noGrp="1"/>
          </p:cNvSpPr>
          <p:nvPr>
            <p:ph sz="quarter" idx="13"/>
          </p:nvPr>
        </p:nvSpPr>
        <p:spPr>
          <a:xfrm>
            <a:off x="6299200" y="14295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2992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299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p:cNvSpPr>
            <a:spLocks noGrp="1"/>
          </p:cNvSpPr>
          <p:nvPr>
            <p:ph sz="quarter" idx="16"/>
          </p:nvPr>
        </p:nvSpPr>
        <p:spPr>
          <a:xfrm>
            <a:off x="7112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160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Right 4 chart Title">
    <p:spTree>
      <p:nvGrpSpPr>
        <p:cNvPr id="1" name=""/>
        <p:cNvGrpSpPr/>
        <p:nvPr/>
      </p:nvGrpSpPr>
      <p:grpSpPr>
        <a:xfrm>
          <a:off x="0" y="0"/>
          <a:ext cx="0" cy="0"/>
          <a:chOff x="0" y="0"/>
          <a:chExt cx="0" cy="0"/>
        </a:xfrm>
      </p:grpSpPr>
      <p:sp>
        <p:nvSpPr>
          <p:cNvPr id="13" name="Date Placeholder 3"/>
          <p:cNvSpPr>
            <a:spLocks noGrp="1"/>
          </p:cNvSpPr>
          <p:nvPr>
            <p:ph type="dt" sz="half" idx="10"/>
          </p:nvPr>
        </p:nvSpPr>
        <p:spPr>
          <a:xfrm>
            <a:off x="609600" y="6356354"/>
            <a:ext cx="2844800" cy="365125"/>
          </a:xfrm>
        </p:spPr>
        <p:txBody>
          <a:bodyPr/>
          <a:lstStyle/>
          <a:p>
            <a:fld id="{C296963F-6A94-4069-A7B3-225D651513F6}" type="datetime1">
              <a:rPr lang="en-US" smtClean="0"/>
              <a:t>5/14/2018</a:t>
            </a:fld>
            <a:endParaRPr lang="en-US"/>
          </a:p>
        </p:txBody>
      </p:sp>
      <p:sp>
        <p:nvSpPr>
          <p:cNvPr id="14" name="Footer Placeholder 4"/>
          <p:cNvSpPr>
            <a:spLocks noGrp="1"/>
          </p:cNvSpPr>
          <p:nvPr>
            <p:ph type="ftr" sz="quarter" idx="11"/>
          </p:nvPr>
        </p:nvSpPr>
        <p:spPr>
          <a:xfrm>
            <a:off x="4165600" y="6356354"/>
            <a:ext cx="3860800" cy="365125"/>
          </a:xfrm>
        </p:spPr>
        <p:txBody>
          <a:bodyPr/>
          <a:lstStyle/>
          <a:p>
            <a:r>
              <a:rPr lang="en-US"/>
              <a:t>LCMS Research Services &amp; LCMS Youth Ministry</a:t>
            </a:r>
          </a:p>
        </p:txBody>
      </p:sp>
      <p:sp>
        <p:nvSpPr>
          <p:cNvPr id="12" name="Title 11"/>
          <p:cNvSpPr>
            <a:spLocks noGrp="1"/>
          </p:cNvSpPr>
          <p:nvPr>
            <p:ph type="title"/>
          </p:nvPr>
        </p:nvSpPr>
        <p:spPr>
          <a:xfrm>
            <a:off x="609600" y="274638"/>
            <a:ext cx="10972800" cy="925512"/>
          </a:xfrm>
        </p:spPr>
        <p:txBody>
          <a:bodyPr/>
          <a:lstStyle/>
          <a:p>
            <a:r>
              <a:rPr lang="en-US"/>
              <a:t>Click to edit Master title style</a:t>
            </a:r>
          </a:p>
        </p:txBody>
      </p:sp>
      <p:sp>
        <p:nvSpPr>
          <p:cNvPr id="17" name="Content Placeholder 16"/>
          <p:cNvSpPr>
            <a:spLocks noGrp="1"/>
          </p:cNvSpPr>
          <p:nvPr>
            <p:ph sz="quarter" idx="14"/>
          </p:nvPr>
        </p:nvSpPr>
        <p:spPr>
          <a:xfrm>
            <a:off x="6197600" y="30678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5"/>
          </p:nvPr>
        </p:nvSpPr>
        <p:spPr>
          <a:xfrm>
            <a:off x="6197600" y="4706112"/>
            <a:ext cx="5283200" cy="1580388"/>
          </a:xfrm>
          <a:ln>
            <a:solidFill>
              <a:schemeClr val="tx1"/>
            </a:solidFill>
          </a:ln>
        </p:spPr>
        <p:txBody>
          <a:bodyPr>
            <a:noAutofit/>
          </a:bodyPr>
          <a:lstStyle>
            <a:lvl1pPr>
              <a:buNone/>
              <a:defRPr sz="1400"/>
            </a:lvl1pPr>
            <a:lvl2pPr>
              <a:buNone/>
              <a:defRPr sz="1200"/>
            </a:lvl2pPr>
            <a:lvl3pPr>
              <a:buNone/>
              <a:defRPr sz="1100"/>
            </a:lvl3pPr>
            <a:lvl4pPr>
              <a:buNone/>
              <a:defRPr sz="1050"/>
            </a:lvl4pPr>
            <a:lvl5pPr>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6"/>
          <p:cNvSpPr>
            <a:spLocks noGrp="1"/>
          </p:cNvSpPr>
          <p:nvPr>
            <p:ph sz="quarter" idx="16"/>
          </p:nvPr>
        </p:nvSpPr>
        <p:spPr>
          <a:xfrm>
            <a:off x="609600" y="1429512"/>
            <a:ext cx="10972800" cy="1580388"/>
          </a:xfrm>
          <a:ln>
            <a:noFill/>
          </a:ln>
        </p:spPr>
        <p:txBody>
          <a:bodyPr numCol="2" spcCol="182880">
            <a:noAutofit/>
          </a:bodyPr>
          <a:lstStyle>
            <a:lvl1pPr marL="0"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p:txBody>
      </p:sp>
      <p:sp>
        <p:nvSpPr>
          <p:cNvPr id="20" name="Content Placeholder 16"/>
          <p:cNvSpPr>
            <a:spLocks noGrp="1"/>
          </p:cNvSpPr>
          <p:nvPr>
            <p:ph sz="quarter" idx="17"/>
          </p:nvPr>
        </p:nvSpPr>
        <p:spPr>
          <a:xfrm>
            <a:off x="711200" y="30678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p:cNvSpPr>
            <a:spLocks noGrp="1"/>
          </p:cNvSpPr>
          <p:nvPr>
            <p:ph sz="quarter" idx="18"/>
          </p:nvPr>
        </p:nvSpPr>
        <p:spPr>
          <a:xfrm>
            <a:off x="711200" y="4706112"/>
            <a:ext cx="5283200" cy="1580388"/>
          </a:xfrm>
          <a:ln>
            <a:solidFill>
              <a:schemeClr val="tx1"/>
            </a:solidFill>
          </a:ln>
        </p:spPr>
        <p:txBody>
          <a:bodyPr>
            <a:noAutofit/>
          </a:bodyPr>
          <a:lstStyle>
            <a:lvl1pPr indent="0">
              <a:buNone/>
              <a:defRPr sz="1400"/>
            </a:lvl1pPr>
            <a:lvl2pPr indent="0">
              <a:buNone/>
              <a:defRPr sz="1200"/>
            </a:lvl2pPr>
            <a:lvl3pPr indent="0">
              <a:buNone/>
              <a:defRPr sz="1100"/>
            </a:lvl3pPr>
            <a:lvl4pPr indent="0">
              <a:buNone/>
              <a:defRPr sz="1050"/>
            </a:lvl4pPr>
            <a:lvl5pPr indent="0">
              <a:buNone/>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5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D715-7BE9-4AC7-9E29-EFA42C9602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9501F20-AC98-4AE0-B85F-3841C0EEF042}"/>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4" name="Footer Placeholder 3">
            <a:extLst>
              <a:ext uri="{FF2B5EF4-FFF2-40B4-BE49-F238E27FC236}">
                <a16:creationId xmlns:a16="http://schemas.microsoft.com/office/drawing/2014/main" id="{3AE8A087-B484-4FDD-91D2-5234169983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31E454C-251C-4885-948B-F7F436445E08}"/>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425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9A8E1-F8B4-47A2-9FC5-160BB581895E}"/>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3" name="Footer Placeholder 2">
            <a:extLst>
              <a:ext uri="{FF2B5EF4-FFF2-40B4-BE49-F238E27FC236}">
                <a16:creationId xmlns:a16="http://schemas.microsoft.com/office/drawing/2014/main" id="{7ED62DC8-866E-4940-9C92-477B96C146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5BFEAB-3858-442B-AF39-AF0EF1179E4E}"/>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126327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9A60-1C8F-41FD-A394-4663F4738B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4D27F-0D2D-47DD-A06E-11FB143E4E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15D31F-A84E-41C2-9F3F-6D64DB0846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1BF7D1-6179-4858-8716-BEF8EAAE4AD7}"/>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6" name="Footer Placeholder 5">
            <a:extLst>
              <a:ext uri="{FF2B5EF4-FFF2-40B4-BE49-F238E27FC236}">
                <a16:creationId xmlns:a16="http://schemas.microsoft.com/office/drawing/2014/main" id="{AF6CF690-F365-4BBC-9E03-CA967ED51F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A9C9D6-0ECC-4CEE-A583-1B1F9FE86641}"/>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313539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F380-CF63-43C9-B30F-3FB9DBCEE2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4E125B-1A23-4B82-8079-EC1EBA420F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6D62C-0A82-4753-B13F-3363622D15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FC573A-ACF2-4942-8F9C-4FE486C32E00}"/>
              </a:ext>
            </a:extLst>
          </p:cNvPr>
          <p:cNvSpPr>
            <a:spLocks noGrp="1"/>
          </p:cNvSpPr>
          <p:nvPr>
            <p:ph type="dt" sz="half" idx="10"/>
          </p:nvPr>
        </p:nvSpPr>
        <p:spPr>
          <a:xfrm>
            <a:off x="838200" y="6356350"/>
            <a:ext cx="2743200" cy="365125"/>
          </a:xfrm>
          <a:prstGeom prst="rect">
            <a:avLst/>
          </a:prstGeom>
        </p:spPr>
        <p:txBody>
          <a:bodyPr/>
          <a:lstStyle/>
          <a:p>
            <a:fld id="{A0FA4F14-FBDC-4185-BD69-BB643DA41A4A}" type="datetimeFigureOut">
              <a:rPr lang="en-US" smtClean="0"/>
              <a:t>5/14/2018</a:t>
            </a:fld>
            <a:endParaRPr lang="en-US"/>
          </a:p>
        </p:txBody>
      </p:sp>
      <p:sp>
        <p:nvSpPr>
          <p:cNvPr id="6" name="Footer Placeholder 5">
            <a:extLst>
              <a:ext uri="{FF2B5EF4-FFF2-40B4-BE49-F238E27FC236}">
                <a16:creationId xmlns:a16="http://schemas.microsoft.com/office/drawing/2014/main" id="{CEA68E4D-5E73-46B8-8BF0-F449FB0ED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C593C3-6A8D-4D7E-B71C-BEB98E756AB0}"/>
              </a:ext>
            </a:extLst>
          </p:cNvPr>
          <p:cNvSpPr>
            <a:spLocks noGrp="1"/>
          </p:cNvSpPr>
          <p:nvPr>
            <p:ph type="sldNum" sz="quarter" idx="12"/>
          </p:nvPr>
        </p:nvSpPr>
        <p:spPr>
          <a:xfrm>
            <a:off x="8610600" y="6356350"/>
            <a:ext cx="2743200" cy="365125"/>
          </a:xfrm>
          <a:prstGeom prst="rect">
            <a:avLst/>
          </a:prstGeom>
        </p:spPr>
        <p:txBody>
          <a:bodyPr/>
          <a:lstStyle/>
          <a:p>
            <a:fld id="{CB807AD1-843D-4B2D-8ECD-3C10E596911E}" type="slidenum">
              <a:rPr lang="en-US" smtClean="0"/>
              <a:t>‹#›</a:t>
            </a:fld>
            <a:endParaRPr lang="en-US"/>
          </a:p>
        </p:txBody>
      </p:sp>
    </p:spTree>
    <p:extLst>
      <p:ext uri="{BB962C8B-B14F-4D97-AF65-F5344CB8AC3E}">
        <p14:creationId xmlns:p14="http://schemas.microsoft.com/office/powerpoint/2010/main" val="413571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56551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44"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2"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2"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9"/>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4AD118-8BBB-4499-93EA-66E31D22BE78}" type="datetime1">
              <a:rPr lang="en-US" smtClean="0"/>
              <a:t>5/14/2018</a:t>
            </a:fld>
            <a:endParaRPr lang="en-US"/>
          </a:p>
        </p:txBody>
      </p:sp>
      <p:sp>
        <p:nvSpPr>
          <p:cNvPr id="5" name="Footer Placeholder 4"/>
          <p:cNvSpPr>
            <a:spLocks noGrp="1"/>
          </p:cNvSpPr>
          <p:nvPr>
            <p:ph type="ftr" sz="quarter" idx="3"/>
          </p:nvPr>
        </p:nvSpPr>
        <p:spPr>
          <a:xfrm>
            <a:off x="680322" y="5936190"/>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LCMS Research Services &amp; LCMS Youth Ministry</a:t>
            </a:r>
          </a:p>
        </p:txBody>
      </p:sp>
    </p:spTree>
    <p:extLst>
      <p:ext uri="{BB962C8B-B14F-4D97-AF65-F5344CB8AC3E}">
        <p14:creationId xmlns:p14="http://schemas.microsoft.com/office/powerpoint/2010/main" val="3612776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248341-8578-4AB1-9DD6-537FFA1F3233}"/>
              </a:ext>
            </a:extLst>
          </p:cNvPr>
          <p:cNvSpPr>
            <a:spLocks noGrp="1"/>
          </p:cNvSpPr>
          <p:nvPr>
            <p:ph type="ctrTitle"/>
          </p:nvPr>
        </p:nvSpPr>
        <p:spPr>
          <a:xfrm>
            <a:off x="296883" y="1122363"/>
            <a:ext cx="6768935" cy="2387600"/>
          </a:xfrm>
        </p:spPr>
        <p:txBody>
          <a:bodyPr/>
          <a:lstStyle/>
          <a:p>
            <a:r>
              <a:rPr lang="en-US" dirty="0">
                <a:solidFill>
                  <a:schemeClr val="bg1"/>
                </a:solidFill>
              </a:rPr>
              <a:t>Retention of Lutheran Millennials</a:t>
            </a:r>
          </a:p>
        </p:txBody>
      </p:sp>
      <p:sp>
        <p:nvSpPr>
          <p:cNvPr id="5" name="Subtitle 2">
            <a:extLst>
              <a:ext uri="{FF2B5EF4-FFF2-40B4-BE49-F238E27FC236}">
                <a16:creationId xmlns:a16="http://schemas.microsoft.com/office/drawing/2014/main" id="{05A89566-060D-4A37-83AC-83D386C200B8}"/>
              </a:ext>
            </a:extLst>
          </p:cNvPr>
          <p:cNvSpPr>
            <a:spLocks noGrp="1"/>
          </p:cNvSpPr>
          <p:nvPr>
            <p:ph type="subTitle" idx="1"/>
          </p:nvPr>
        </p:nvSpPr>
        <p:spPr>
          <a:xfrm>
            <a:off x="296883" y="3640273"/>
            <a:ext cx="6982691" cy="1655762"/>
          </a:xfrm>
        </p:spPr>
        <p:txBody>
          <a:bodyPr>
            <a:normAutofit/>
          </a:bodyPr>
          <a:lstStyle/>
          <a:p>
            <a:r>
              <a:rPr lang="en-US" sz="3600" dirty="0">
                <a:solidFill>
                  <a:schemeClr val="bg1"/>
                </a:solidFill>
              </a:rPr>
              <a:t>2017 LCMS Study of Young Adults</a:t>
            </a:r>
          </a:p>
        </p:txBody>
      </p:sp>
      <p:sp>
        <p:nvSpPr>
          <p:cNvPr id="6" name="TextBox 5">
            <a:extLst>
              <a:ext uri="{FF2B5EF4-FFF2-40B4-BE49-F238E27FC236}">
                <a16:creationId xmlns:a16="http://schemas.microsoft.com/office/drawing/2014/main" id="{2F308152-77A4-48E5-A4E3-4611412F354A}"/>
              </a:ext>
            </a:extLst>
          </p:cNvPr>
          <p:cNvSpPr txBox="1"/>
          <p:nvPr/>
        </p:nvSpPr>
        <p:spPr>
          <a:xfrm>
            <a:off x="1679073" y="4588149"/>
            <a:ext cx="3860800" cy="707886"/>
          </a:xfrm>
          <a:prstGeom prst="rect">
            <a:avLst/>
          </a:prstGeom>
          <a:noFill/>
          <a:ln>
            <a:no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LCMS Research Services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LCMS Youth Ministry</a:t>
            </a:r>
          </a:p>
        </p:txBody>
      </p:sp>
    </p:spTree>
    <p:extLst>
      <p:ext uri="{BB962C8B-B14F-4D97-AF65-F5344CB8AC3E}">
        <p14:creationId xmlns:p14="http://schemas.microsoft.com/office/powerpoint/2010/main" val="422060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F71F-E7FF-464C-A84D-B2845829BB75}"/>
              </a:ext>
            </a:extLst>
          </p:cNvPr>
          <p:cNvSpPr>
            <a:spLocks noGrp="1"/>
          </p:cNvSpPr>
          <p:nvPr>
            <p:ph type="title"/>
          </p:nvPr>
        </p:nvSpPr>
        <p:spPr/>
        <p:txBody>
          <a:bodyPr/>
          <a:lstStyle/>
          <a:p>
            <a:r>
              <a:rPr lang="en-US"/>
              <a:t>Importance of Christian Community and Congregation Involvement</a:t>
            </a:r>
          </a:p>
        </p:txBody>
      </p:sp>
      <p:sp>
        <p:nvSpPr>
          <p:cNvPr id="5" name="Footer Placeholder 4">
            <a:extLst>
              <a:ext uri="{FF2B5EF4-FFF2-40B4-BE49-F238E27FC236}">
                <a16:creationId xmlns:a16="http://schemas.microsoft.com/office/drawing/2014/main" id="{E11D119D-2138-4830-999B-B7F07B49F09E}"/>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0859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FC0CDE-D32E-433C-B4E3-A1F914CC1052}"/>
              </a:ext>
            </a:extLst>
          </p:cNvPr>
          <p:cNvSpPr>
            <a:spLocks noGrp="1"/>
          </p:cNvSpPr>
          <p:nvPr>
            <p:ph type="title"/>
          </p:nvPr>
        </p:nvSpPr>
        <p:spPr/>
        <p:txBody>
          <a:bodyPr/>
          <a:lstStyle/>
          <a:p>
            <a:r>
              <a:rPr lang="en-US"/>
              <a:t>People stay in the church, in my experience, because of the innate sense of belonging. If you find that you no longer need that stable community, having found it elsewhere, there is not much incentive for members to stay.</a:t>
            </a:r>
          </a:p>
        </p:txBody>
      </p:sp>
      <p:sp>
        <p:nvSpPr>
          <p:cNvPr id="8" name="Text Placeholder 7">
            <a:extLst>
              <a:ext uri="{FF2B5EF4-FFF2-40B4-BE49-F238E27FC236}">
                <a16:creationId xmlns:a16="http://schemas.microsoft.com/office/drawing/2014/main" id="{09C5FAAE-AF0E-4412-87E8-97B7BFD1E9A7}"/>
              </a:ext>
            </a:extLst>
          </p:cNvPr>
          <p:cNvSpPr>
            <a:spLocks noGrp="1"/>
          </p:cNvSpPr>
          <p:nvPr>
            <p:ph type="body" sz="half" idx="13"/>
          </p:nvPr>
        </p:nvSpPr>
        <p:spPr/>
        <p:txBody>
          <a:bodyPr/>
          <a:lstStyle/>
          <a:p>
            <a:r>
              <a:rPr lang="en-US"/>
              <a:t>25 year old female</a:t>
            </a:r>
            <a:br>
              <a:rPr lang="en-US"/>
            </a:br>
            <a:r>
              <a:rPr lang="en-US"/>
              <a:t>Atheist</a:t>
            </a:r>
          </a:p>
        </p:txBody>
      </p:sp>
      <p:sp>
        <p:nvSpPr>
          <p:cNvPr id="7" name="Text Placeholder 6">
            <a:extLst>
              <a:ext uri="{FF2B5EF4-FFF2-40B4-BE49-F238E27FC236}">
                <a16:creationId xmlns:a16="http://schemas.microsoft.com/office/drawing/2014/main" id="{8AAE680E-BED3-4466-BE71-70347C261117}"/>
              </a:ext>
            </a:extLst>
          </p:cNvPr>
          <p:cNvSpPr>
            <a:spLocks noGrp="1"/>
          </p:cNvSpPr>
          <p:nvPr>
            <p:ph type="body" sz="half" idx="2"/>
          </p:nvPr>
        </p:nvSpPr>
        <p:spPr/>
        <p:txBody>
          <a:bodyPr>
            <a:normAutofit/>
          </a:bodyPr>
          <a:lstStyle/>
          <a:p>
            <a:r>
              <a:rPr lang="en-US" sz="2400"/>
              <a:t>Young Adults look to church as a source of community.</a:t>
            </a:r>
          </a:p>
        </p:txBody>
      </p:sp>
      <p:sp>
        <p:nvSpPr>
          <p:cNvPr id="4" name="Footer Placeholder 3">
            <a:extLst>
              <a:ext uri="{FF2B5EF4-FFF2-40B4-BE49-F238E27FC236}">
                <a16:creationId xmlns:a16="http://schemas.microsoft.com/office/drawing/2014/main" id="{5FEEFBA1-DE27-44E0-B106-7720B2A3F63F}"/>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0782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582982-E592-40DF-A91A-5B65EB336857}"/>
              </a:ext>
            </a:extLst>
          </p:cNvPr>
          <p:cNvSpPr>
            <a:spLocks noGrp="1"/>
          </p:cNvSpPr>
          <p:nvPr>
            <p:ph type="title"/>
          </p:nvPr>
        </p:nvSpPr>
        <p:spPr/>
        <p:txBody>
          <a:bodyPr/>
          <a:lstStyle/>
          <a:p>
            <a:r>
              <a:rPr lang="en-US"/>
              <a:t>Involvement in Peer Ministries Correlates Strongly with Religious Affiliation</a:t>
            </a:r>
          </a:p>
        </p:txBody>
      </p:sp>
      <p:sp>
        <p:nvSpPr>
          <p:cNvPr id="5" name="Footer Placeholder 4">
            <a:extLst>
              <a:ext uri="{FF2B5EF4-FFF2-40B4-BE49-F238E27FC236}">
                <a16:creationId xmlns:a16="http://schemas.microsoft.com/office/drawing/2014/main" id="{248263D5-94B7-4A8A-A5DD-B0C6B5103DC8}"/>
              </a:ext>
            </a:extLst>
          </p:cNvPr>
          <p:cNvSpPr>
            <a:spLocks noGrp="1"/>
          </p:cNvSpPr>
          <p:nvPr>
            <p:ph type="ftr" sz="quarter" idx="11"/>
          </p:nvPr>
        </p:nvSpPr>
        <p:spPr/>
        <p:txBody>
          <a:bodyPr/>
          <a:lstStyle/>
          <a:p>
            <a:r>
              <a:rPr lang="en-US"/>
              <a:t>LCMS Research Services &amp; LCMS Youth Ministry</a:t>
            </a:r>
          </a:p>
        </p:txBody>
      </p:sp>
      <p:graphicFrame>
        <p:nvGraphicFramePr>
          <p:cNvPr id="8" name="Content Placeholder 7">
            <a:extLst>
              <a:ext uri="{FF2B5EF4-FFF2-40B4-BE49-F238E27FC236}">
                <a16:creationId xmlns:a16="http://schemas.microsoft.com/office/drawing/2014/main" id="{A1072605-4408-44E0-9BE2-DF8C1E99D46E}"/>
              </a:ext>
            </a:extLst>
          </p:cNvPr>
          <p:cNvGraphicFramePr>
            <a:graphicFrameLocks noGrp="1"/>
          </p:cNvGraphicFramePr>
          <p:nvPr>
            <p:ph idx="1"/>
            <p:extLst>
              <p:ext uri="{D42A27DB-BD31-4B8C-83A1-F6EECF244321}">
                <p14:modId xmlns:p14="http://schemas.microsoft.com/office/powerpoint/2010/main" val="3372002727"/>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D4AACA2B-891E-4A67-BBE4-73F24EC361FA}"/>
              </a:ext>
            </a:extLst>
          </p:cNvPr>
          <p:cNvGrpSpPr/>
          <p:nvPr/>
        </p:nvGrpSpPr>
        <p:grpSpPr>
          <a:xfrm>
            <a:off x="3873500" y="5897563"/>
            <a:ext cx="5816600" cy="307777"/>
            <a:chOff x="3873500" y="5897563"/>
            <a:chExt cx="5816600" cy="307777"/>
          </a:xfrm>
        </p:grpSpPr>
        <p:cxnSp>
          <p:nvCxnSpPr>
            <p:cNvPr id="10" name="Straight Arrow Connector 9">
              <a:extLst>
                <a:ext uri="{FF2B5EF4-FFF2-40B4-BE49-F238E27FC236}">
                  <a16:creationId xmlns:a16="http://schemas.microsoft.com/office/drawing/2014/main" id="{B5017D9F-0C06-446C-B2D9-87CA22CE4BF0}"/>
                </a:ext>
              </a:extLst>
            </p:cNvPr>
            <p:cNvCxnSpPr/>
            <p:nvPr/>
          </p:nvCxnSpPr>
          <p:spPr>
            <a:xfrm>
              <a:off x="6946900" y="6197600"/>
              <a:ext cx="2743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B2D327-7276-4953-A203-32A22D22406F}"/>
                </a:ext>
              </a:extLst>
            </p:cNvPr>
            <p:cNvCxnSpPr>
              <a:cxnSpLocks/>
            </p:cNvCxnSpPr>
            <p:nvPr/>
          </p:nvCxnSpPr>
          <p:spPr>
            <a:xfrm flipH="1">
              <a:off x="3873500" y="6197600"/>
              <a:ext cx="27432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B6E08C0-2526-472E-BA7C-8A34953FECB0}"/>
                </a:ext>
              </a:extLst>
            </p:cNvPr>
            <p:cNvSpPr txBox="1"/>
            <p:nvPr/>
          </p:nvSpPr>
          <p:spPr>
            <a:xfrm>
              <a:off x="3873500" y="5897563"/>
              <a:ext cx="5816600" cy="307777"/>
            </a:xfrm>
            <a:prstGeom prst="rect">
              <a:avLst/>
            </a:prstGeom>
            <a:noFill/>
          </p:spPr>
          <p:txBody>
            <a:bodyPr wrap="square" rtlCol="0">
              <a:spAutoFit/>
            </a:bodyPr>
            <a:lstStyle/>
            <a:p>
              <a:pPr algn="ctr"/>
              <a:r>
                <a:rPr lang="en-US" sz="1400">
                  <a:solidFill>
                    <a:schemeClr val="tx1">
                      <a:lumMod val="65000"/>
                      <a:lumOff val="35000"/>
                    </a:schemeClr>
                  </a:solidFill>
                </a:rPr>
                <a:t>More Tend to Disagree		More Tend to Agree</a:t>
              </a:r>
            </a:p>
          </p:txBody>
        </p:sp>
      </p:grpSp>
      <p:sp>
        <p:nvSpPr>
          <p:cNvPr id="13" name="TextBox 1">
            <a:extLst>
              <a:ext uri="{FF2B5EF4-FFF2-40B4-BE49-F238E27FC236}">
                <a16:creationId xmlns:a16="http://schemas.microsoft.com/office/drawing/2014/main" id="{F5D111C5-CA63-4F74-984F-717C24C1CB12}"/>
              </a:ext>
            </a:extLst>
          </p:cNvPr>
          <p:cNvSpPr txBox="1"/>
          <p:nvPr/>
        </p:nvSpPr>
        <p:spPr>
          <a:xfrm>
            <a:off x="541322" y="2381953"/>
            <a:ext cx="3332178" cy="30383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Among those who went to College, who Attended any Campus Ministry</a:t>
            </a:r>
          </a:p>
          <a:p>
            <a:pPr lvl="0"/>
            <a:endParaRPr lang="en-US" sz="1200"/>
          </a:p>
          <a:p>
            <a:pPr lvl="0"/>
            <a:endParaRPr lang="en-US" sz="1200"/>
          </a:p>
          <a:p>
            <a:pPr lvl="0"/>
            <a:endParaRPr lang="en-US" sz="1200"/>
          </a:p>
          <a:p>
            <a:pPr lvl="0"/>
            <a:endParaRPr lang="en-US" sz="1200"/>
          </a:p>
          <a:p>
            <a:pPr lvl="0"/>
            <a:endParaRPr lang="en-US" sz="1200"/>
          </a:p>
          <a:p>
            <a:pPr lvl="0"/>
            <a:r>
              <a:rPr lang="en-US" sz="1200"/>
              <a:t>Among those who went to College, who Attended an LCMS Campus Ministry</a:t>
            </a:r>
          </a:p>
          <a:p>
            <a:pPr lvl="0"/>
            <a:endParaRPr lang="en-US" sz="1200"/>
          </a:p>
          <a:p>
            <a:pPr lvl="0"/>
            <a:endParaRPr lang="en-US" sz="1200"/>
          </a:p>
          <a:p>
            <a:pPr lvl="0"/>
            <a:endParaRPr lang="en-US" sz="1200"/>
          </a:p>
          <a:p>
            <a:pPr lvl="0"/>
            <a:endParaRPr lang="en-US" sz="1200"/>
          </a:p>
          <a:p>
            <a:pPr lvl="0"/>
            <a:endParaRPr lang="en-US" sz="1200"/>
          </a:p>
          <a:p>
            <a:pPr lvl="0"/>
            <a:endParaRPr lang="en-US" sz="800"/>
          </a:p>
          <a:p>
            <a:pPr lvl="0"/>
            <a:r>
              <a:rPr lang="en-US" sz="1200"/>
              <a:t>Current Church has a Young Adult Ministry</a:t>
            </a:r>
          </a:p>
          <a:p>
            <a:pPr lvl="0"/>
            <a:endParaRPr lang="en-US" sz="1200"/>
          </a:p>
        </p:txBody>
      </p:sp>
    </p:spTree>
    <p:extLst>
      <p:ext uri="{BB962C8B-B14F-4D97-AF65-F5344CB8AC3E}">
        <p14:creationId xmlns:p14="http://schemas.microsoft.com/office/powerpoint/2010/main" val="35134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6090-4595-43DB-A599-9C04678E671F}"/>
              </a:ext>
            </a:extLst>
          </p:cNvPr>
          <p:cNvSpPr>
            <a:spLocks noGrp="1"/>
          </p:cNvSpPr>
          <p:nvPr>
            <p:ph type="title"/>
          </p:nvPr>
        </p:nvSpPr>
        <p:spPr/>
        <p:txBody>
          <a:bodyPr/>
          <a:lstStyle/>
          <a:p>
            <a:r>
              <a:rPr lang="en-US"/>
              <a:t>Who They Date and Marry is Another Major Component of Affiliation</a:t>
            </a:r>
          </a:p>
        </p:txBody>
      </p:sp>
      <p:sp>
        <p:nvSpPr>
          <p:cNvPr id="4" name="Footer Placeholder 3">
            <a:extLst>
              <a:ext uri="{FF2B5EF4-FFF2-40B4-BE49-F238E27FC236}">
                <a16:creationId xmlns:a16="http://schemas.microsoft.com/office/drawing/2014/main" id="{F265A045-444D-496A-9ECA-1BADCAF8417C}"/>
              </a:ext>
            </a:extLst>
          </p:cNvPr>
          <p:cNvSpPr>
            <a:spLocks noGrp="1"/>
          </p:cNvSpPr>
          <p:nvPr>
            <p:ph type="ftr" sz="quarter" idx="11"/>
          </p:nvPr>
        </p:nvSpPr>
        <p:spPr/>
        <p:txBody>
          <a:bodyPr/>
          <a:lstStyle/>
          <a:p>
            <a:r>
              <a:rPr lang="en-US"/>
              <a:t>LCMS Research Services &amp; LCMS Youth Ministry</a:t>
            </a:r>
          </a:p>
        </p:txBody>
      </p:sp>
      <p:graphicFrame>
        <p:nvGraphicFramePr>
          <p:cNvPr id="6" name="Content Placeholder 5">
            <a:extLst>
              <a:ext uri="{FF2B5EF4-FFF2-40B4-BE49-F238E27FC236}">
                <a16:creationId xmlns:a16="http://schemas.microsoft.com/office/drawing/2014/main" id="{BE95F0E9-AA92-44F0-A709-97C2F37EA9C5}"/>
              </a:ext>
            </a:extLst>
          </p:cNvPr>
          <p:cNvGraphicFramePr>
            <a:graphicFrameLocks noGrp="1"/>
          </p:cNvGraphicFramePr>
          <p:nvPr>
            <p:ph idx="1"/>
            <p:extLst>
              <p:ext uri="{D42A27DB-BD31-4B8C-83A1-F6EECF244321}">
                <p14:modId xmlns:p14="http://schemas.microsoft.com/office/powerpoint/2010/main" val="4106261929"/>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3F61ED6-D454-4802-A93D-FCB3D8D0C58E}"/>
              </a:ext>
            </a:extLst>
          </p:cNvPr>
          <p:cNvSpPr txBox="1"/>
          <p:nvPr/>
        </p:nvSpPr>
        <p:spPr>
          <a:xfrm>
            <a:off x="127000" y="6412897"/>
            <a:ext cx="9766300" cy="307777"/>
          </a:xfrm>
          <a:prstGeom prst="rect">
            <a:avLst/>
          </a:prstGeom>
          <a:noFill/>
        </p:spPr>
        <p:txBody>
          <a:bodyPr wrap="square" rtlCol="0">
            <a:spAutoFit/>
          </a:bodyPr>
          <a:lstStyle/>
          <a:p>
            <a:r>
              <a:rPr lang="en-US" sz="1400" i="1"/>
              <a:t>*Unaffiliated total includes those who indicated their significant other was also not religious.</a:t>
            </a:r>
          </a:p>
        </p:txBody>
      </p:sp>
      <p:sp>
        <p:nvSpPr>
          <p:cNvPr id="9" name="TextBox 8">
            <a:extLst>
              <a:ext uri="{FF2B5EF4-FFF2-40B4-BE49-F238E27FC236}">
                <a16:creationId xmlns:a16="http://schemas.microsoft.com/office/drawing/2014/main" id="{C8A66A30-0EFD-41A9-8F91-AD9FFAEB405A}"/>
              </a:ext>
            </a:extLst>
          </p:cNvPr>
          <p:cNvSpPr txBox="1"/>
          <p:nvPr/>
        </p:nvSpPr>
        <p:spPr>
          <a:xfrm>
            <a:off x="10363200" y="2895600"/>
            <a:ext cx="1651000" cy="2462213"/>
          </a:xfrm>
          <a:prstGeom prst="rect">
            <a:avLst/>
          </a:prstGeom>
          <a:noFill/>
        </p:spPr>
        <p:txBody>
          <a:bodyPr wrap="square" rtlCol="0">
            <a:spAutoFit/>
          </a:bodyPr>
          <a:lstStyle/>
          <a:p>
            <a:pPr algn="ctr"/>
            <a:r>
              <a:rPr lang="en-US" sz="1400" i="1"/>
              <a:t>Active and Nominal LCMS were the most likely to report being single (46% and 42%, respectively). </a:t>
            </a:r>
          </a:p>
          <a:p>
            <a:pPr algn="ctr"/>
            <a:r>
              <a:rPr lang="en-US" sz="1400" i="1"/>
              <a:t>Compared to roughly one-third in the other groups.</a:t>
            </a:r>
          </a:p>
        </p:txBody>
      </p:sp>
    </p:spTree>
    <p:extLst>
      <p:ext uri="{BB962C8B-B14F-4D97-AF65-F5344CB8AC3E}">
        <p14:creationId xmlns:p14="http://schemas.microsoft.com/office/powerpoint/2010/main" val="8616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178FE7-ECD6-4531-842C-7B9436272BFB}"/>
              </a:ext>
            </a:extLst>
          </p:cNvPr>
          <p:cNvSpPr>
            <a:spLocks noGrp="1"/>
          </p:cNvSpPr>
          <p:nvPr>
            <p:ph type="title"/>
          </p:nvPr>
        </p:nvSpPr>
        <p:spPr/>
        <p:txBody>
          <a:bodyPr>
            <a:noAutofit/>
          </a:bodyPr>
          <a:lstStyle/>
          <a:p>
            <a:r>
              <a:rPr lang="en-US" sz="2400"/>
              <a:t>…every LCMS congregation I have been to lacks a young adult group which is becoming a forgotten part of the church (probably hence this survey).  Being a young adult in a new city, I find the church a great place to meet people who share my values and if there is no dedicated young adult group, I feel left out and don't know where to begin to meet peers with my values.  A young adult group that is open and welcoming to new people AND has structure is the first thing I look for in a church combined with sound doctrine, of course.</a:t>
            </a:r>
          </a:p>
        </p:txBody>
      </p:sp>
      <p:sp>
        <p:nvSpPr>
          <p:cNvPr id="10" name="Text Placeholder 9">
            <a:extLst>
              <a:ext uri="{FF2B5EF4-FFF2-40B4-BE49-F238E27FC236}">
                <a16:creationId xmlns:a16="http://schemas.microsoft.com/office/drawing/2014/main" id="{4EA266B1-3B10-419F-AD13-F4A98CE0C26F}"/>
              </a:ext>
            </a:extLst>
          </p:cNvPr>
          <p:cNvSpPr>
            <a:spLocks noGrp="1"/>
          </p:cNvSpPr>
          <p:nvPr>
            <p:ph type="body" sz="half" idx="13"/>
          </p:nvPr>
        </p:nvSpPr>
        <p:spPr/>
        <p:txBody>
          <a:bodyPr/>
          <a:lstStyle/>
          <a:p>
            <a:r>
              <a:rPr lang="en-US"/>
              <a:t>24 year old female</a:t>
            </a:r>
            <a:br>
              <a:rPr lang="en-US"/>
            </a:br>
            <a:r>
              <a:rPr lang="en-US"/>
              <a:t>Currently considers herself non-denominational</a:t>
            </a:r>
          </a:p>
        </p:txBody>
      </p:sp>
      <p:sp>
        <p:nvSpPr>
          <p:cNvPr id="9" name="Text Placeholder 8">
            <a:extLst>
              <a:ext uri="{FF2B5EF4-FFF2-40B4-BE49-F238E27FC236}">
                <a16:creationId xmlns:a16="http://schemas.microsoft.com/office/drawing/2014/main" id="{36126884-8795-4EDF-A421-A0970C7AE85D}"/>
              </a:ext>
            </a:extLst>
          </p:cNvPr>
          <p:cNvSpPr>
            <a:spLocks noGrp="1"/>
          </p:cNvSpPr>
          <p:nvPr>
            <p:ph type="body" sz="half" idx="2"/>
          </p:nvPr>
        </p:nvSpPr>
        <p:spPr/>
        <p:txBody>
          <a:bodyPr>
            <a:normAutofit/>
          </a:bodyPr>
          <a:lstStyle/>
          <a:p>
            <a:r>
              <a:rPr lang="en-US" sz="2400"/>
              <a:t>Those going to evangelical or non-denominational churches are very likely drawn to churches that have an active young adult ministry.</a:t>
            </a:r>
          </a:p>
        </p:txBody>
      </p:sp>
      <p:sp>
        <p:nvSpPr>
          <p:cNvPr id="4" name="Footer Placeholder 3">
            <a:extLst>
              <a:ext uri="{FF2B5EF4-FFF2-40B4-BE49-F238E27FC236}">
                <a16:creationId xmlns:a16="http://schemas.microsoft.com/office/drawing/2014/main" id="{32AD9B96-FC3C-40F4-961A-E432F4AE8B37}"/>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4283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607CF-4234-4EF4-9B1B-DA4B2C7ED0B8}"/>
              </a:ext>
            </a:extLst>
          </p:cNvPr>
          <p:cNvSpPr>
            <a:spLocks noGrp="1"/>
          </p:cNvSpPr>
          <p:nvPr>
            <p:ph type="title"/>
          </p:nvPr>
        </p:nvSpPr>
        <p:spPr/>
        <p:txBody>
          <a:bodyPr>
            <a:noAutofit/>
          </a:bodyPr>
          <a:lstStyle/>
          <a:p>
            <a:r>
              <a:rPr lang="en-US" sz="2400"/>
              <a:t>[In my home church] there were not many ways to get connected. …my church never made me feel welcome. There were not opportunities to connect with my age group after high school and the sermons were not relevant. …</a:t>
            </a:r>
            <a:r>
              <a:rPr lang="en-US" sz="2400" i="1"/>
              <a:t>I feel more connected in my Nazarene church because I am able to volunteer, serve, connect with twenty-somethings, reach out to my pastor.</a:t>
            </a:r>
            <a:r>
              <a:rPr lang="en-US" sz="2400"/>
              <a:t> I feel wanted and loved and my faith is stronger than ever. But there are many from my former LCMS youth group who have left the church altogether or become atheist. I feel that my Lutheran church could have done more but just didn’t care.</a:t>
            </a:r>
          </a:p>
        </p:txBody>
      </p:sp>
      <p:sp>
        <p:nvSpPr>
          <p:cNvPr id="8" name="Text Placeholder 7">
            <a:extLst>
              <a:ext uri="{FF2B5EF4-FFF2-40B4-BE49-F238E27FC236}">
                <a16:creationId xmlns:a16="http://schemas.microsoft.com/office/drawing/2014/main" id="{36D0A365-6068-45A1-B60C-B79D9FF436E4}"/>
              </a:ext>
            </a:extLst>
          </p:cNvPr>
          <p:cNvSpPr>
            <a:spLocks noGrp="1"/>
          </p:cNvSpPr>
          <p:nvPr>
            <p:ph type="body" sz="half" idx="13"/>
          </p:nvPr>
        </p:nvSpPr>
        <p:spPr/>
        <p:txBody>
          <a:bodyPr/>
          <a:lstStyle/>
          <a:p>
            <a:r>
              <a:rPr lang="en-US"/>
              <a:t>24 year old female</a:t>
            </a:r>
            <a:br>
              <a:rPr lang="en-US"/>
            </a:br>
            <a:r>
              <a:rPr lang="en-US"/>
              <a:t>Currently attends a Nazarene church				</a:t>
            </a:r>
            <a:r>
              <a:rPr lang="en-US" i="1"/>
              <a:t>*Emphasis added</a:t>
            </a:r>
          </a:p>
        </p:txBody>
      </p:sp>
      <p:sp>
        <p:nvSpPr>
          <p:cNvPr id="7" name="Text Placeholder 6">
            <a:extLst>
              <a:ext uri="{FF2B5EF4-FFF2-40B4-BE49-F238E27FC236}">
                <a16:creationId xmlns:a16="http://schemas.microsoft.com/office/drawing/2014/main" id="{6B5DFE6B-44A2-4216-A61E-6D38EBC29FE4}"/>
              </a:ext>
            </a:extLst>
          </p:cNvPr>
          <p:cNvSpPr>
            <a:spLocks noGrp="1"/>
          </p:cNvSpPr>
          <p:nvPr>
            <p:ph type="body" sz="half" idx="2"/>
          </p:nvPr>
        </p:nvSpPr>
        <p:spPr/>
        <p:txBody>
          <a:bodyPr>
            <a:normAutofit/>
          </a:bodyPr>
          <a:lstStyle/>
          <a:p>
            <a:r>
              <a:rPr lang="en-US" sz="2400"/>
              <a:t>Young Adults need to feel that they can get plugged in. </a:t>
            </a:r>
            <a:br>
              <a:rPr lang="en-US" sz="2400"/>
            </a:br>
            <a:r>
              <a:rPr lang="en-US" sz="2400"/>
              <a:t>They need to be given roles and responsibilities.</a:t>
            </a:r>
          </a:p>
        </p:txBody>
      </p:sp>
      <p:sp>
        <p:nvSpPr>
          <p:cNvPr id="4" name="Footer Placeholder 3">
            <a:extLst>
              <a:ext uri="{FF2B5EF4-FFF2-40B4-BE49-F238E27FC236}">
                <a16:creationId xmlns:a16="http://schemas.microsoft.com/office/drawing/2014/main" id="{22E15338-FC53-4FDA-A8E3-D99AF309F230}"/>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33110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9C71-ACBF-4F61-BCCC-92B5A519D249}"/>
              </a:ext>
            </a:extLst>
          </p:cNvPr>
          <p:cNvSpPr>
            <a:spLocks noGrp="1"/>
          </p:cNvSpPr>
          <p:nvPr>
            <p:ph type="title"/>
          </p:nvPr>
        </p:nvSpPr>
        <p:spPr/>
        <p:txBody>
          <a:bodyPr/>
          <a:lstStyle/>
          <a:p>
            <a:r>
              <a:rPr lang="en-US"/>
              <a:t>Attitudes and Opinions about Congregation Life and Involvement</a:t>
            </a:r>
          </a:p>
        </p:txBody>
      </p:sp>
      <p:sp>
        <p:nvSpPr>
          <p:cNvPr id="4" name="Footer Placeholder 3">
            <a:extLst>
              <a:ext uri="{FF2B5EF4-FFF2-40B4-BE49-F238E27FC236}">
                <a16:creationId xmlns:a16="http://schemas.microsoft.com/office/drawing/2014/main" id="{55440E30-9B78-4F2A-951C-4644FB3C0314}"/>
              </a:ext>
            </a:extLst>
          </p:cNvPr>
          <p:cNvSpPr>
            <a:spLocks noGrp="1"/>
          </p:cNvSpPr>
          <p:nvPr>
            <p:ph type="ftr" sz="quarter" idx="11"/>
          </p:nvPr>
        </p:nvSpPr>
        <p:spPr/>
        <p:txBody>
          <a:bodyPr/>
          <a:lstStyle/>
          <a:p>
            <a:r>
              <a:rPr lang="en-US"/>
              <a:t>LCMS Research Services &amp; LCMS Youth Ministry</a:t>
            </a:r>
          </a:p>
        </p:txBody>
      </p:sp>
      <p:grpSp>
        <p:nvGrpSpPr>
          <p:cNvPr id="7" name="Group 6">
            <a:extLst>
              <a:ext uri="{FF2B5EF4-FFF2-40B4-BE49-F238E27FC236}">
                <a16:creationId xmlns:a16="http://schemas.microsoft.com/office/drawing/2014/main" id="{F9D7B567-4E4D-404A-837E-19DE5D02028A}"/>
              </a:ext>
            </a:extLst>
          </p:cNvPr>
          <p:cNvGrpSpPr/>
          <p:nvPr/>
        </p:nvGrpSpPr>
        <p:grpSpPr>
          <a:xfrm>
            <a:off x="3873500" y="5897563"/>
            <a:ext cx="5816600" cy="307777"/>
            <a:chOff x="3873500" y="5897563"/>
            <a:chExt cx="5816600" cy="307777"/>
          </a:xfrm>
        </p:grpSpPr>
        <p:cxnSp>
          <p:nvCxnSpPr>
            <p:cNvPr id="8" name="Straight Arrow Connector 7">
              <a:extLst>
                <a:ext uri="{FF2B5EF4-FFF2-40B4-BE49-F238E27FC236}">
                  <a16:creationId xmlns:a16="http://schemas.microsoft.com/office/drawing/2014/main" id="{5F5B895C-A476-44D5-BEC5-EFA9818BB3AB}"/>
                </a:ext>
              </a:extLst>
            </p:cNvPr>
            <p:cNvCxnSpPr/>
            <p:nvPr/>
          </p:nvCxnSpPr>
          <p:spPr>
            <a:xfrm>
              <a:off x="6946900" y="6197600"/>
              <a:ext cx="2743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A2633B-C3EA-40B1-8EDC-E692B4F8669F}"/>
                </a:ext>
              </a:extLst>
            </p:cNvPr>
            <p:cNvCxnSpPr>
              <a:cxnSpLocks/>
            </p:cNvCxnSpPr>
            <p:nvPr/>
          </p:nvCxnSpPr>
          <p:spPr>
            <a:xfrm flipH="1">
              <a:off x="3873500" y="6197600"/>
              <a:ext cx="27432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DA634AE-F5ED-422A-8BF0-2D379240A479}"/>
                </a:ext>
              </a:extLst>
            </p:cNvPr>
            <p:cNvSpPr txBox="1"/>
            <p:nvPr/>
          </p:nvSpPr>
          <p:spPr>
            <a:xfrm>
              <a:off x="3873500" y="5897563"/>
              <a:ext cx="5816600" cy="307777"/>
            </a:xfrm>
            <a:prstGeom prst="rect">
              <a:avLst/>
            </a:prstGeom>
            <a:noFill/>
          </p:spPr>
          <p:txBody>
            <a:bodyPr wrap="square" rtlCol="0">
              <a:spAutoFit/>
            </a:bodyPr>
            <a:lstStyle/>
            <a:p>
              <a:pPr algn="ctr"/>
              <a:r>
                <a:rPr lang="en-US" sz="1400">
                  <a:solidFill>
                    <a:schemeClr val="tx1">
                      <a:lumMod val="65000"/>
                      <a:lumOff val="35000"/>
                    </a:schemeClr>
                  </a:solidFill>
                </a:rPr>
                <a:t>More Tend to Disagree		More Tend to Agree</a:t>
              </a:r>
            </a:p>
          </p:txBody>
        </p:sp>
      </p:grpSp>
      <p:graphicFrame>
        <p:nvGraphicFramePr>
          <p:cNvPr id="11" name="Content Placeholder 10">
            <a:extLst>
              <a:ext uri="{FF2B5EF4-FFF2-40B4-BE49-F238E27FC236}">
                <a16:creationId xmlns:a16="http://schemas.microsoft.com/office/drawing/2014/main" id="{DCE33D76-099F-42A5-AB2A-A7E36D0DC117}"/>
              </a:ext>
            </a:extLst>
          </p:cNvPr>
          <p:cNvGraphicFramePr>
            <a:graphicFrameLocks noGrp="1"/>
          </p:cNvGraphicFramePr>
          <p:nvPr>
            <p:ph idx="1"/>
            <p:extLst>
              <p:ext uri="{D42A27DB-BD31-4B8C-83A1-F6EECF244321}">
                <p14:modId xmlns:p14="http://schemas.microsoft.com/office/powerpoint/2010/main" val="1248855771"/>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5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6213-C48D-408B-BEB9-AA074D24B087}"/>
              </a:ext>
            </a:extLst>
          </p:cNvPr>
          <p:cNvSpPr>
            <a:spLocks noGrp="1"/>
          </p:cNvSpPr>
          <p:nvPr>
            <p:ph type="title"/>
          </p:nvPr>
        </p:nvSpPr>
        <p:spPr/>
        <p:txBody>
          <a:bodyPr>
            <a:normAutofit/>
          </a:bodyPr>
          <a:lstStyle/>
          <a:p>
            <a:r>
              <a:rPr lang="en-US"/>
              <a:t>Having Opportunities to Serve Greatly Reduces the Chances of Young Adults Leaving the Church</a:t>
            </a:r>
          </a:p>
        </p:txBody>
      </p:sp>
      <p:sp>
        <p:nvSpPr>
          <p:cNvPr id="4" name="Footer Placeholder 3">
            <a:extLst>
              <a:ext uri="{FF2B5EF4-FFF2-40B4-BE49-F238E27FC236}">
                <a16:creationId xmlns:a16="http://schemas.microsoft.com/office/drawing/2014/main" id="{2E223DB9-07CD-45D7-BCCF-E15BD72083AD}"/>
              </a:ext>
            </a:extLst>
          </p:cNvPr>
          <p:cNvSpPr>
            <a:spLocks noGrp="1"/>
          </p:cNvSpPr>
          <p:nvPr>
            <p:ph type="ftr" sz="quarter" idx="11"/>
          </p:nvPr>
        </p:nvSpPr>
        <p:spPr/>
        <p:txBody>
          <a:bodyPr/>
          <a:lstStyle/>
          <a:p>
            <a:r>
              <a:rPr lang="en-US"/>
              <a:t>LCMS Research Services &amp; LCMS Youth Ministry</a:t>
            </a:r>
          </a:p>
        </p:txBody>
      </p:sp>
      <p:graphicFrame>
        <p:nvGraphicFramePr>
          <p:cNvPr id="7" name="Content Placeholder 6">
            <a:extLst>
              <a:ext uri="{FF2B5EF4-FFF2-40B4-BE49-F238E27FC236}">
                <a16:creationId xmlns:a16="http://schemas.microsoft.com/office/drawing/2014/main" id="{1AA96FEA-5065-4FB2-A2D2-94F3F1F4A4F6}"/>
              </a:ext>
            </a:extLst>
          </p:cNvPr>
          <p:cNvGraphicFramePr>
            <a:graphicFrameLocks noGrp="1"/>
          </p:cNvGraphicFramePr>
          <p:nvPr>
            <p:ph idx="1"/>
            <p:extLst>
              <p:ext uri="{D42A27DB-BD31-4B8C-83A1-F6EECF244321}">
                <p14:modId xmlns:p14="http://schemas.microsoft.com/office/powerpoint/2010/main" val="1152413826"/>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88822D8-F89D-4B69-80A6-F33A2A77F365}"/>
              </a:ext>
            </a:extLst>
          </p:cNvPr>
          <p:cNvSpPr txBox="1"/>
          <p:nvPr/>
        </p:nvSpPr>
        <p:spPr>
          <a:xfrm>
            <a:off x="127000" y="6057297"/>
            <a:ext cx="9766300" cy="523220"/>
          </a:xfrm>
          <a:prstGeom prst="rect">
            <a:avLst/>
          </a:prstGeom>
          <a:noFill/>
        </p:spPr>
        <p:txBody>
          <a:bodyPr wrap="square" rtlCol="0">
            <a:spAutoFit/>
          </a:bodyPr>
          <a:lstStyle/>
          <a:p>
            <a:r>
              <a:rPr lang="en-US" sz="1400" i="1"/>
              <a:t>*The above data also does not include many Mainline (22%) and Inactive LCMS (34%) who indicated they are currently not tied to a specific congregation.</a:t>
            </a:r>
          </a:p>
        </p:txBody>
      </p:sp>
    </p:spTree>
    <p:extLst>
      <p:ext uri="{BB962C8B-B14F-4D97-AF65-F5344CB8AC3E}">
        <p14:creationId xmlns:p14="http://schemas.microsoft.com/office/powerpoint/2010/main" val="9115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8F96-2902-41B0-B253-8F04D3E68B28}"/>
              </a:ext>
            </a:extLst>
          </p:cNvPr>
          <p:cNvSpPr>
            <a:spLocks noGrp="1"/>
          </p:cNvSpPr>
          <p:nvPr>
            <p:ph type="title"/>
          </p:nvPr>
        </p:nvSpPr>
        <p:spPr/>
        <p:txBody>
          <a:bodyPr/>
          <a:lstStyle/>
          <a:p>
            <a:r>
              <a:rPr lang="en-US"/>
              <a:t>Community and Involvement Factors Contributing to Active Adherence</a:t>
            </a:r>
          </a:p>
        </p:txBody>
      </p:sp>
      <p:sp>
        <p:nvSpPr>
          <p:cNvPr id="3" name="Content Placeholder 2">
            <a:extLst>
              <a:ext uri="{FF2B5EF4-FFF2-40B4-BE49-F238E27FC236}">
                <a16:creationId xmlns:a16="http://schemas.microsoft.com/office/drawing/2014/main" id="{EA677898-467F-45C6-9013-778611B3D87E}"/>
              </a:ext>
            </a:extLst>
          </p:cNvPr>
          <p:cNvSpPr>
            <a:spLocks noGrp="1"/>
          </p:cNvSpPr>
          <p:nvPr>
            <p:ph idx="1"/>
          </p:nvPr>
        </p:nvSpPr>
        <p:spPr/>
        <p:txBody>
          <a:bodyPr>
            <a:normAutofit fontScale="77500" lnSpcReduction="20000"/>
          </a:bodyPr>
          <a:lstStyle/>
          <a:p>
            <a:pPr>
              <a:lnSpc>
                <a:spcPct val="120000"/>
              </a:lnSpc>
              <a:spcBef>
                <a:spcPts val="0"/>
              </a:spcBef>
            </a:pPr>
            <a:r>
              <a:rPr lang="en-US"/>
              <a:t>Dating and Marriage</a:t>
            </a:r>
          </a:p>
          <a:p>
            <a:pPr lvl="1">
              <a:lnSpc>
                <a:spcPct val="120000"/>
              </a:lnSpc>
              <a:spcBef>
                <a:spcPts val="0"/>
              </a:spcBef>
            </a:pPr>
            <a:r>
              <a:rPr lang="en-US"/>
              <a:t>LCMS Lutherans who date or marry someone of a different denomination or faith are much more likely to wane in church attendance, or attend with their significant other.</a:t>
            </a:r>
          </a:p>
          <a:p>
            <a:pPr>
              <a:lnSpc>
                <a:spcPct val="120000"/>
              </a:lnSpc>
              <a:spcBef>
                <a:spcPts val="0"/>
              </a:spcBef>
            </a:pPr>
            <a:r>
              <a:rPr lang="en-US"/>
              <a:t>Campus Ministries </a:t>
            </a:r>
          </a:p>
          <a:p>
            <a:pPr lvl="1">
              <a:lnSpc>
                <a:spcPct val="120000"/>
              </a:lnSpc>
              <a:spcBef>
                <a:spcPts val="0"/>
              </a:spcBef>
            </a:pPr>
            <a:r>
              <a:rPr lang="en-US"/>
              <a:t>For those who go to college, connecting with other Lutherans in a campus ministry setting is very likely to keep them connected to the church</a:t>
            </a:r>
          </a:p>
          <a:p>
            <a:pPr>
              <a:lnSpc>
                <a:spcPct val="120000"/>
              </a:lnSpc>
              <a:spcBef>
                <a:spcPts val="0"/>
              </a:spcBef>
            </a:pPr>
            <a:r>
              <a:rPr lang="en-US"/>
              <a:t>Close-Knit Communities </a:t>
            </a:r>
          </a:p>
          <a:p>
            <a:pPr lvl="1">
              <a:lnSpc>
                <a:spcPct val="120000"/>
              </a:lnSpc>
              <a:spcBef>
                <a:spcPts val="0"/>
              </a:spcBef>
            </a:pPr>
            <a:r>
              <a:rPr lang="en-US"/>
              <a:t>Many Young Adults are drawn to churches that have active YA ministries, even if that means leaving the LCMS</a:t>
            </a:r>
          </a:p>
          <a:p>
            <a:pPr lvl="1">
              <a:lnSpc>
                <a:spcPct val="120000"/>
              </a:lnSpc>
              <a:spcBef>
                <a:spcPts val="0"/>
              </a:spcBef>
            </a:pPr>
            <a:r>
              <a:rPr lang="en-US"/>
              <a:t>Young Adults crave </a:t>
            </a:r>
            <a:r>
              <a:rPr lang="en-US" i="1"/>
              <a:t>authenticity</a:t>
            </a:r>
            <a:r>
              <a:rPr lang="en-US"/>
              <a:t> – being vulnerable around other people, relationships that are “real” and no gossip</a:t>
            </a:r>
          </a:p>
          <a:p>
            <a:pPr>
              <a:lnSpc>
                <a:spcPct val="120000"/>
              </a:lnSpc>
              <a:spcBef>
                <a:spcPts val="0"/>
              </a:spcBef>
            </a:pPr>
            <a:r>
              <a:rPr lang="en-US"/>
              <a:t>Opportunities to Serve and Lead </a:t>
            </a:r>
          </a:p>
          <a:p>
            <a:pPr lvl="1">
              <a:lnSpc>
                <a:spcPct val="120000"/>
              </a:lnSpc>
              <a:spcBef>
                <a:spcPts val="0"/>
              </a:spcBef>
            </a:pPr>
            <a:r>
              <a:rPr lang="en-US"/>
              <a:t>Young Adults want to be involved in ministry and service. </a:t>
            </a:r>
          </a:p>
        </p:txBody>
      </p:sp>
      <p:sp>
        <p:nvSpPr>
          <p:cNvPr id="4" name="Footer Placeholder 3">
            <a:extLst>
              <a:ext uri="{FF2B5EF4-FFF2-40B4-BE49-F238E27FC236}">
                <a16:creationId xmlns:a16="http://schemas.microsoft.com/office/drawing/2014/main" id="{298CF41B-5A76-4E19-B598-C1B4C1F3AF11}"/>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5226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8F96-2902-41B0-B253-8F04D3E68B28}"/>
              </a:ext>
            </a:extLst>
          </p:cNvPr>
          <p:cNvSpPr>
            <a:spLocks noGrp="1"/>
          </p:cNvSpPr>
          <p:nvPr>
            <p:ph type="title"/>
          </p:nvPr>
        </p:nvSpPr>
        <p:spPr/>
        <p:txBody>
          <a:bodyPr/>
          <a:lstStyle/>
          <a:p>
            <a:r>
              <a:rPr lang="en-US" dirty="0"/>
              <a:t>Congregations can consider…</a:t>
            </a:r>
          </a:p>
        </p:txBody>
      </p:sp>
      <p:sp>
        <p:nvSpPr>
          <p:cNvPr id="3" name="Content Placeholder 2">
            <a:extLst>
              <a:ext uri="{FF2B5EF4-FFF2-40B4-BE49-F238E27FC236}">
                <a16:creationId xmlns:a16="http://schemas.microsoft.com/office/drawing/2014/main" id="{EA677898-467F-45C6-9013-778611B3D87E}"/>
              </a:ext>
            </a:extLst>
          </p:cNvPr>
          <p:cNvSpPr>
            <a:spLocks noGrp="1"/>
          </p:cNvSpPr>
          <p:nvPr>
            <p:ph idx="1"/>
          </p:nvPr>
        </p:nvSpPr>
        <p:spPr/>
        <p:txBody>
          <a:bodyPr vert="horz" lIns="91440" tIns="45720" rIns="91440" bIns="45720" rtlCol="0" anchor="t">
            <a:normAutofit/>
          </a:bodyPr>
          <a:lstStyle/>
          <a:p>
            <a:pPr>
              <a:lnSpc>
                <a:spcPct val="120000"/>
              </a:lnSpc>
              <a:spcBef>
                <a:spcPts val="0"/>
              </a:spcBef>
            </a:pPr>
            <a:r>
              <a:rPr lang="en-US" dirty="0">
                <a:cs typeface="Helvetica"/>
              </a:rPr>
              <a:t>Naturally "hand-off" graduating seniors to LCMS college ministries or congregations in college towns.</a:t>
            </a:r>
          </a:p>
          <a:p>
            <a:pPr>
              <a:lnSpc>
                <a:spcPct val="120000"/>
              </a:lnSpc>
              <a:spcBef>
                <a:spcPts val="0"/>
              </a:spcBef>
            </a:pPr>
            <a:r>
              <a:rPr lang="en-US" dirty="0">
                <a:cs typeface="Helvetica"/>
              </a:rPr>
              <a:t>Stories of congregations who have effectively created atmospheres where young adults are welcomed into the Christian community.</a:t>
            </a:r>
          </a:p>
          <a:p>
            <a:pPr>
              <a:lnSpc>
                <a:spcPct val="120000"/>
              </a:lnSpc>
              <a:spcBef>
                <a:spcPts val="0"/>
              </a:spcBef>
            </a:pPr>
            <a:r>
              <a:rPr lang="en-US" dirty="0">
                <a:cs typeface="Helvetica"/>
              </a:rPr>
              <a:t>Equipping congregations and parents to have authentic conversations with young people about faith, dating, and marriage.</a:t>
            </a:r>
          </a:p>
        </p:txBody>
      </p:sp>
      <p:sp>
        <p:nvSpPr>
          <p:cNvPr id="4" name="Footer Placeholder 3">
            <a:extLst>
              <a:ext uri="{FF2B5EF4-FFF2-40B4-BE49-F238E27FC236}">
                <a16:creationId xmlns:a16="http://schemas.microsoft.com/office/drawing/2014/main" id="{298CF41B-5A76-4E19-B598-C1B4C1F3AF11}"/>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06627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989" y="365125"/>
            <a:ext cx="6672649" cy="1325563"/>
          </a:xfrm>
        </p:spPr>
        <p:txBody>
          <a:bodyPr>
            <a:normAutofit/>
          </a:bodyPr>
          <a:lstStyle/>
          <a:p>
            <a:pPr algn="ctr"/>
            <a:br>
              <a:rPr lang="en-US" sz="4400" dirty="0">
                <a:solidFill>
                  <a:schemeClr val="bg1"/>
                </a:solidFill>
                <a:latin typeface="Proxima Nova A Semibold" panose="02000506030000020004" pitchFamily="50" charset="0"/>
              </a:rPr>
            </a:br>
            <a:r>
              <a:rPr lang="en-US" sz="4400" dirty="0">
                <a:solidFill>
                  <a:schemeClr val="bg1"/>
                </a:solidFill>
                <a:latin typeface="Proxima Nova A Semibold" panose="02000506030000020004" pitchFamily="50" charset="0"/>
              </a:rPr>
              <a:t>Webinar Tip</a:t>
            </a:r>
          </a:p>
        </p:txBody>
      </p:sp>
      <p:sp>
        <p:nvSpPr>
          <p:cNvPr id="3" name="Content Placeholder 2"/>
          <p:cNvSpPr>
            <a:spLocks noGrp="1"/>
          </p:cNvSpPr>
          <p:nvPr>
            <p:ph idx="1"/>
          </p:nvPr>
        </p:nvSpPr>
        <p:spPr>
          <a:xfrm>
            <a:off x="665561" y="2273642"/>
            <a:ext cx="5803819" cy="3464217"/>
          </a:xfrm>
        </p:spPr>
        <p:txBody>
          <a:bodyPr>
            <a:normAutofit/>
          </a:bodyPr>
          <a:lstStyle/>
          <a:p>
            <a:r>
              <a:rPr lang="en-US" sz="2800" dirty="0">
                <a:solidFill>
                  <a:schemeClr val="bg1"/>
                </a:solidFill>
                <a:latin typeface="Proxima Nova" panose="02000506030000020004" pitchFamily="50" charset="0"/>
              </a:rPr>
              <a:t>Use the “</a:t>
            </a:r>
            <a:r>
              <a:rPr lang="en-US" sz="2800" b="1" dirty="0">
                <a:solidFill>
                  <a:schemeClr val="bg1"/>
                </a:solidFill>
                <a:latin typeface="Proxima Nova" panose="02000506030000020004" pitchFamily="50" charset="0"/>
              </a:rPr>
              <a:t>Chat</a:t>
            </a:r>
            <a:r>
              <a:rPr lang="en-US" sz="2800" dirty="0">
                <a:solidFill>
                  <a:schemeClr val="bg1"/>
                </a:solidFill>
                <a:latin typeface="Proxima Nova" panose="02000506030000020004" pitchFamily="50" charset="0"/>
              </a:rPr>
              <a:t>” (left-hand side of screen) to post questions.</a:t>
            </a:r>
          </a:p>
          <a:p>
            <a:r>
              <a:rPr lang="en-US" sz="2800" dirty="0">
                <a:solidFill>
                  <a:schemeClr val="bg1"/>
                </a:solidFill>
                <a:latin typeface="Proxima Nova" panose="02000506030000020004" pitchFamily="50" charset="0"/>
              </a:rPr>
              <a:t>Questions will be answered:</a:t>
            </a:r>
          </a:p>
          <a:p>
            <a:pPr lvl="1"/>
            <a:r>
              <a:rPr lang="en-US" sz="2800" dirty="0">
                <a:solidFill>
                  <a:schemeClr val="bg1"/>
                </a:solidFill>
                <a:latin typeface="Proxima Nova" panose="02000506030000020004" pitchFamily="50" charset="0"/>
              </a:rPr>
              <a:t>Throughout presentation via chat</a:t>
            </a:r>
          </a:p>
          <a:p>
            <a:pPr lvl="1"/>
            <a:r>
              <a:rPr lang="en-US" sz="2800" dirty="0">
                <a:solidFill>
                  <a:schemeClr val="bg1"/>
                </a:solidFill>
                <a:latin typeface="Proxima Nova" panose="02000506030000020004" pitchFamily="50" charset="0"/>
              </a:rPr>
              <a:t>By presenters during the Q&amp;A time</a:t>
            </a:r>
          </a:p>
        </p:txBody>
      </p:sp>
    </p:spTree>
    <p:extLst>
      <p:ext uri="{BB962C8B-B14F-4D97-AF65-F5344CB8AC3E}">
        <p14:creationId xmlns:p14="http://schemas.microsoft.com/office/powerpoint/2010/main" val="5954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3A2B-1315-4CD5-847E-DC88CCD55889}"/>
              </a:ext>
            </a:extLst>
          </p:cNvPr>
          <p:cNvSpPr>
            <a:spLocks noGrp="1"/>
          </p:cNvSpPr>
          <p:nvPr>
            <p:ph type="title"/>
          </p:nvPr>
        </p:nvSpPr>
        <p:spPr/>
        <p:txBody>
          <a:bodyPr/>
          <a:lstStyle/>
          <a:p>
            <a:r>
              <a:rPr lang="en-US"/>
              <a:t>Ministering Though Pivotal Moments and Major Life Transitions</a:t>
            </a:r>
          </a:p>
        </p:txBody>
      </p:sp>
      <p:sp>
        <p:nvSpPr>
          <p:cNvPr id="5" name="Footer Placeholder 4">
            <a:extLst>
              <a:ext uri="{FF2B5EF4-FFF2-40B4-BE49-F238E27FC236}">
                <a16:creationId xmlns:a16="http://schemas.microsoft.com/office/drawing/2014/main" id="{4D3FE584-4CA2-4588-975D-225BCD4681A5}"/>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1687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17" name="Picture 16">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2" name="Title 1">
            <a:extLst>
              <a:ext uri="{FF2B5EF4-FFF2-40B4-BE49-F238E27FC236}">
                <a16:creationId xmlns:a16="http://schemas.microsoft.com/office/drawing/2014/main" id="{AA91B917-763C-4F36-BE96-979754B98AB6}"/>
              </a:ext>
            </a:extLst>
          </p:cNvPr>
          <p:cNvSpPr>
            <a:spLocks noGrp="1"/>
          </p:cNvSpPr>
          <p:nvPr>
            <p:ph type="title"/>
          </p:nvPr>
        </p:nvSpPr>
        <p:spPr>
          <a:xfrm>
            <a:off x="680321" y="753228"/>
            <a:ext cx="4136123" cy="1080938"/>
          </a:xfrm>
        </p:spPr>
        <p:txBody>
          <a:bodyPr>
            <a:normAutofit/>
          </a:bodyPr>
          <a:lstStyle/>
          <a:p>
            <a:r>
              <a:rPr lang="en-US" sz="2400"/>
              <a:t>The Importance of Staying Connected After Graduation</a:t>
            </a:r>
          </a:p>
        </p:txBody>
      </p:sp>
      <p:sp>
        <p:nvSpPr>
          <p:cNvPr id="4" name="Footer Placeholder 3">
            <a:extLst>
              <a:ext uri="{FF2B5EF4-FFF2-40B4-BE49-F238E27FC236}">
                <a16:creationId xmlns:a16="http://schemas.microsoft.com/office/drawing/2014/main" id="{545F57F3-30C9-4BD3-85AE-E010544BA360}"/>
              </a:ext>
            </a:extLst>
          </p:cNvPr>
          <p:cNvSpPr>
            <a:spLocks noGrp="1"/>
          </p:cNvSpPr>
          <p:nvPr>
            <p:ph type="ftr" sz="quarter" idx="11"/>
          </p:nvPr>
        </p:nvSpPr>
        <p:spPr>
          <a:xfrm>
            <a:off x="680322" y="6310313"/>
            <a:ext cx="381019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Helvetica"/>
                <a:ea typeface="+mn-ea"/>
                <a:cs typeface="+mn-cs"/>
              </a:rPr>
              <a:t>LCMS Research Services &amp; LCMS Youth Ministry</a:t>
            </a:r>
          </a:p>
        </p:txBody>
      </p:sp>
      <p:sp>
        <p:nvSpPr>
          <p:cNvPr id="12" name="Content Placeholder 11"/>
          <p:cNvSpPr>
            <a:spLocks noGrp="1"/>
          </p:cNvSpPr>
          <p:nvPr>
            <p:ph idx="1"/>
          </p:nvPr>
        </p:nvSpPr>
        <p:spPr>
          <a:xfrm>
            <a:off x="680321" y="2336873"/>
            <a:ext cx="4136123" cy="3599316"/>
          </a:xfrm>
        </p:spPr>
        <p:txBody>
          <a:bodyPr anchor="ctr">
            <a:normAutofit/>
          </a:bodyPr>
          <a:lstStyle/>
          <a:p>
            <a:pPr marL="0" indent="0" algn="ctr">
              <a:buNone/>
            </a:pPr>
            <a:r>
              <a:rPr lang="en-US" i="1"/>
              <a:t>Young Adults whose home churches stay connected are much more likely to remain Active in the LCMS.</a:t>
            </a:r>
            <a:endParaRPr lang="en-US" sz="2000" i="1"/>
          </a:p>
        </p:txBody>
      </p:sp>
      <p:graphicFrame>
        <p:nvGraphicFramePr>
          <p:cNvPr id="11" name="Picture Placeholder 11">
            <a:extLst>
              <a:ext uri="{FF2B5EF4-FFF2-40B4-BE49-F238E27FC236}">
                <a16:creationId xmlns:a16="http://schemas.microsoft.com/office/drawing/2014/main" id="{04F7E91B-EC90-4858-BC07-77898EC63D7B}"/>
              </a:ext>
            </a:extLst>
          </p:cNvPr>
          <p:cNvGraphicFramePr>
            <a:graphicFrameLocks/>
          </p:cNvGraphicFramePr>
          <p:nvPr>
            <p:extLst>
              <p:ext uri="{D42A27DB-BD31-4B8C-83A1-F6EECF244321}">
                <p14:modId xmlns:p14="http://schemas.microsoft.com/office/powerpoint/2010/main" val="1518997772"/>
              </p:ext>
            </p:extLst>
          </p:nvPr>
        </p:nvGraphicFramePr>
        <p:xfrm>
          <a:off x="5636369" y="753228"/>
          <a:ext cx="6123831" cy="5711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76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D37D-3BB0-4C36-9E20-3D36D970E031}"/>
              </a:ext>
            </a:extLst>
          </p:cNvPr>
          <p:cNvSpPr>
            <a:spLocks noGrp="1"/>
          </p:cNvSpPr>
          <p:nvPr>
            <p:ph type="title"/>
          </p:nvPr>
        </p:nvSpPr>
        <p:spPr/>
        <p:txBody>
          <a:bodyPr/>
          <a:lstStyle/>
          <a:p>
            <a:r>
              <a:rPr lang="en-US"/>
              <a:t>Graduation from Highschool and the Years Following are When Most Left the Church</a:t>
            </a:r>
          </a:p>
        </p:txBody>
      </p:sp>
      <p:sp>
        <p:nvSpPr>
          <p:cNvPr id="4" name="Footer Placeholder 3">
            <a:extLst>
              <a:ext uri="{FF2B5EF4-FFF2-40B4-BE49-F238E27FC236}">
                <a16:creationId xmlns:a16="http://schemas.microsoft.com/office/drawing/2014/main" id="{6D7A2D4C-6CD8-4057-B8F9-D5A39B641567}"/>
              </a:ext>
            </a:extLst>
          </p:cNvPr>
          <p:cNvSpPr>
            <a:spLocks noGrp="1"/>
          </p:cNvSpPr>
          <p:nvPr>
            <p:ph type="ftr" sz="quarter" idx="11"/>
          </p:nvPr>
        </p:nvSpPr>
        <p:spPr/>
        <p:txBody>
          <a:bodyPr/>
          <a:lstStyle/>
          <a:p>
            <a:r>
              <a:rPr lang="en-US"/>
              <a:t>LCMS Research Services &amp; LCMS Youth Ministry</a:t>
            </a:r>
          </a:p>
        </p:txBody>
      </p:sp>
      <p:graphicFrame>
        <p:nvGraphicFramePr>
          <p:cNvPr id="6" name="Content Placeholder 5">
            <a:extLst>
              <a:ext uri="{FF2B5EF4-FFF2-40B4-BE49-F238E27FC236}">
                <a16:creationId xmlns:a16="http://schemas.microsoft.com/office/drawing/2014/main" id="{8253B3E4-1513-43E0-9B8A-3D94856F6290}"/>
              </a:ext>
            </a:extLst>
          </p:cNvPr>
          <p:cNvGraphicFramePr>
            <a:graphicFrameLocks noGrp="1"/>
          </p:cNvGraphicFramePr>
          <p:nvPr>
            <p:ph idx="1"/>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6CE257B-2059-43B9-800B-D6043B6B7BCA}"/>
              </a:ext>
            </a:extLst>
          </p:cNvPr>
          <p:cNvSpPr txBox="1"/>
          <p:nvPr/>
        </p:nvSpPr>
        <p:spPr>
          <a:xfrm>
            <a:off x="254000" y="6337300"/>
            <a:ext cx="9194800" cy="276999"/>
          </a:xfrm>
          <a:prstGeom prst="rect">
            <a:avLst/>
          </a:prstGeom>
          <a:noFill/>
        </p:spPr>
        <p:txBody>
          <a:bodyPr wrap="square" rtlCol="0">
            <a:spAutoFit/>
          </a:bodyPr>
          <a:lstStyle/>
          <a:p>
            <a:r>
              <a:rPr lang="en-US" sz="1200"/>
              <a:t>Chart includes all young adults who attended worship less than three times in the past year, regardless of denomination affiliation.</a:t>
            </a:r>
          </a:p>
        </p:txBody>
      </p:sp>
    </p:spTree>
    <p:extLst>
      <p:ext uri="{BB962C8B-B14F-4D97-AF65-F5344CB8AC3E}">
        <p14:creationId xmlns:p14="http://schemas.microsoft.com/office/powerpoint/2010/main" val="380758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D37D-3BB0-4C36-9E20-3D36D970E031}"/>
              </a:ext>
            </a:extLst>
          </p:cNvPr>
          <p:cNvSpPr>
            <a:spLocks noGrp="1"/>
          </p:cNvSpPr>
          <p:nvPr>
            <p:ph type="title"/>
          </p:nvPr>
        </p:nvSpPr>
        <p:spPr/>
        <p:txBody>
          <a:bodyPr/>
          <a:lstStyle/>
          <a:p>
            <a:r>
              <a:rPr lang="en-US"/>
              <a:t>Comparing Church Attendance Over Time By Their Current Worship Attendance</a:t>
            </a:r>
          </a:p>
        </p:txBody>
      </p:sp>
      <p:sp>
        <p:nvSpPr>
          <p:cNvPr id="4" name="Footer Placeholder 3">
            <a:extLst>
              <a:ext uri="{FF2B5EF4-FFF2-40B4-BE49-F238E27FC236}">
                <a16:creationId xmlns:a16="http://schemas.microsoft.com/office/drawing/2014/main" id="{6D7A2D4C-6CD8-4057-B8F9-D5A39B641567}"/>
              </a:ext>
            </a:extLst>
          </p:cNvPr>
          <p:cNvSpPr>
            <a:spLocks noGrp="1"/>
          </p:cNvSpPr>
          <p:nvPr>
            <p:ph type="ftr" sz="quarter" idx="11"/>
          </p:nvPr>
        </p:nvSpPr>
        <p:spPr/>
        <p:txBody>
          <a:bodyPr/>
          <a:lstStyle/>
          <a:p>
            <a:r>
              <a:rPr lang="en-US"/>
              <a:t>LCMS Research Services &amp; LCMS Youth Ministry</a:t>
            </a:r>
          </a:p>
        </p:txBody>
      </p:sp>
      <p:graphicFrame>
        <p:nvGraphicFramePr>
          <p:cNvPr id="6" name="Content Placeholder 5">
            <a:extLst>
              <a:ext uri="{FF2B5EF4-FFF2-40B4-BE49-F238E27FC236}">
                <a16:creationId xmlns:a16="http://schemas.microsoft.com/office/drawing/2014/main" id="{8253B3E4-1513-43E0-9B8A-3D94856F6290}"/>
              </a:ext>
            </a:extLst>
          </p:cNvPr>
          <p:cNvGraphicFramePr>
            <a:graphicFrameLocks noGrp="1"/>
          </p:cNvGraphicFramePr>
          <p:nvPr>
            <p:ph idx="1"/>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6CE257B-2059-43B9-800B-D6043B6B7BCA}"/>
              </a:ext>
            </a:extLst>
          </p:cNvPr>
          <p:cNvSpPr txBox="1"/>
          <p:nvPr/>
        </p:nvSpPr>
        <p:spPr>
          <a:xfrm>
            <a:off x="254000" y="6337300"/>
            <a:ext cx="9194800" cy="276999"/>
          </a:xfrm>
          <a:prstGeom prst="rect">
            <a:avLst/>
          </a:prstGeom>
          <a:noFill/>
        </p:spPr>
        <p:txBody>
          <a:bodyPr wrap="square" rtlCol="0">
            <a:spAutoFit/>
          </a:bodyPr>
          <a:lstStyle/>
          <a:p>
            <a:r>
              <a:rPr lang="en-US" sz="1200"/>
              <a:t>“Active Today” includes all who attend worship at least monthly, regardless of church affiliation. “Not Attending” includes all others.</a:t>
            </a:r>
          </a:p>
        </p:txBody>
      </p:sp>
    </p:spTree>
    <p:extLst>
      <p:ext uri="{BB962C8B-B14F-4D97-AF65-F5344CB8AC3E}">
        <p14:creationId xmlns:p14="http://schemas.microsoft.com/office/powerpoint/2010/main" val="14609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9F8EFF-13B4-4413-A9B9-9F9E42BA4033}"/>
              </a:ext>
            </a:extLst>
          </p:cNvPr>
          <p:cNvSpPr>
            <a:spLocks noGrp="1"/>
          </p:cNvSpPr>
          <p:nvPr>
            <p:ph type="title"/>
          </p:nvPr>
        </p:nvSpPr>
        <p:spPr/>
        <p:txBody>
          <a:bodyPr>
            <a:noAutofit/>
          </a:bodyPr>
          <a:lstStyle/>
          <a:p>
            <a:r>
              <a:rPr lang="en-US" sz="2400"/>
              <a:t>There is not [an LCMS church] close to where I am currently living/attending school. I emailed a leader of our congregation inquiring of the nearest church and never received a reply. I have also reached out regarding simple things like receiving offering envelopes and never got an answer. </a:t>
            </a:r>
          </a:p>
        </p:txBody>
      </p:sp>
      <p:sp>
        <p:nvSpPr>
          <p:cNvPr id="8" name="Text Placeholder 7">
            <a:extLst>
              <a:ext uri="{FF2B5EF4-FFF2-40B4-BE49-F238E27FC236}">
                <a16:creationId xmlns:a16="http://schemas.microsoft.com/office/drawing/2014/main" id="{1874B761-3B63-4523-8CBC-0285D6CAA1C9}"/>
              </a:ext>
            </a:extLst>
          </p:cNvPr>
          <p:cNvSpPr>
            <a:spLocks noGrp="1"/>
          </p:cNvSpPr>
          <p:nvPr>
            <p:ph type="body" sz="half" idx="13"/>
          </p:nvPr>
        </p:nvSpPr>
        <p:spPr/>
        <p:txBody>
          <a:bodyPr>
            <a:normAutofit/>
          </a:bodyPr>
          <a:lstStyle/>
          <a:p>
            <a:r>
              <a:rPr lang="en-US"/>
              <a:t>20 Year Old Female</a:t>
            </a:r>
            <a:br>
              <a:rPr lang="en-US"/>
            </a:br>
            <a:r>
              <a:rPr lang="en-US"/>
              <a:t>Currently attending an ELCA church</a:t>
            </a:r>
          </a:p>
        </p:txBody>
      </p:sp>
      <p:sp>
        <p:nvSpPr>
          <p:cNvPr id="7" name="Text Placeholder 6">
            <a:extLst>
              <a:ext uri="{FF2B5EF4-FFF2-40B4-BE49-F238E27FC236}">
                <a16:creationId xmlns:a16="http://schemas.microsoft.com/office/drawing/2014/main" id="{9AE909A7-F0D0-49A6-BFFF-236E52DE06BA}"/>
              </a:ext>
            </a:extLst>
          </p:cNvPr>
          <p:cNvSpPr>
            <a:spLocks noGrp="1"/>
          </p:cNvSpPr>
          <p:nvPr>
            <p:ph type="body" sz="half" idx="2"/>
          </p:nvPr>
        </p:nvSpPr>
        <p:spPr/>
        <p:txBody>
          <a:bodyPr>
            <a:normAutofit fontScale="92500" lnSpcReduction="10000"/>
          </a:bodyPr>
          <a:lstStyle/>
          <a:p>
            <a:r>
              <a:rPr lang="en-US" sz="2800"/>
              <a:t>Here is one example of a young person currently attending an ELCA church merely because she moved away and her home church did not stay with her during life transitions.</a:t>
            </a:r>
          </a:p>
        </p:txBody>
      </p:sp>
      <p:sp>
        <p:nvSpPr>
          <p:cNvPr id="4" name="Footer Placeholder 3">
            <a:extLst>
              <a:ext uri="{FF2B5EF4-FFF2-40B4-BE49-F238E27FC236}">
                <a16:creationId xmlns:a16="http://schemas.microsoft.com/office/drawing/2014/main" id="{B8D0E0A6-0684-4ED7-85ED-508F9D6ECA94}"/>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34856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B9B5-EF69-4811-AB0D-C0E7AC095478}"/>
              </a:ext>
            </a:extLst>
          </p:cNvPr>
          <p:cNvSpPr>
            <a:spLocks noGrp="1"/>
          </p:cNvSpPr>
          <p:nvPr>
            <p:ph type="title"/>
          </p:nvPr>
        </p:nvSpPr>
        <p:spPr/>
        <p:txBody>
          <a:bodyPr>
            <a:normAutofit fontScale="90000"/>
          </a:bodyPr>
          <a:lstStyle/>
          <a:p>
            <a:r>
              <a:rPr lang="en-US"/>
              <a:t>Leaving college I was unable to find a Lutheran church with a young adult ministry (or even many young adults that attended for that matter). I believe church is supposed to be a community that befriends you and challenges you and commits to each other rather than just a Sunday morning ritual. … I'm growing here [in my new church] in a way I don't think possible without community.</a:t>
            </a:r>
          </a:p>
        </p:txBody>
      </p:sp>
      <p:sp>
        <p:nvSpPr>
          <p:cNvPr id="3" name="Text Placeholder 2">
            <a:extLst>
              <a:ext uri="{FF2B5EF4-FFF2-40B4-BE49-F238E27FC236}">
                <a16:creationId xmlns:a16="http://schemas.microsoft.com/office/drawing/2014/main" id="{2632614E-3718-4299-836E-6AA6F5467FA5}"/>
              </a:ext>
            </a:extLst>
          </p:cNvPr>
          <p:cNvSpPr>
            <a:spLocks noGrp="1"/>
          </p:cNvSpPr>
          <p:nvPr>
            <p:ph type="body" sz="half" idx="13"/>
          </p:nvPr>
        </p:nvSpPr>
        <p:spPr/>
        <p:txBody>
          <a:bodyPr/>
          <a:lstStyle/>
          <a:p>
            <a:r>
              <a:rPr lang="en-US"/>
              <a:t>27 Year Old female</a:t>
            </a:r>
            <a:br>
              <a:rPr lang="en-US"/>
            </a:br>
            <a:r>
              <a:rPr lang="en-US"/>
              <a:t>Currently considers herself non-denominational</a:t>
            </a:r>
          </a:p>
        </p:txBody>
      </p:sp>
      <p:sp>
        <p:nvSpPr>
          <p:cNvPr id="4" name="Text Placeholder 3">
            <a:extLst>
              <a:ext uri="{FF2B5EF4-FFF2-40B4-BE49-F238E27FC236}">
                <a16:creationId xmlns:a16="http://schemas.microsoft.com/office/drawing/2014/main" id="{17EA4B6F-F18C-472B-B285-84CD7CDD44A4}"/>
              </a:ext>
            </a:extLst>
          </p:cNvPr>
          <p:cNvSpPr>
            <a:spLocks noGrp="1"/>
          </p:cNvSpPr>
          <p:nvPr>
            <p:ph type="body" sz="half" idx="2"/>
          </p:nvPr>
        </p:nvSpPr>
        <p:spPr/>
        <p:txBody>
          <a:bodyPr/>
          <a:lstStyle/>
          <a:p>
            <a:pPr lvl="0"/>
            <a:r>
              <a:rPr lang="en-US" sz="2400">
                <a:solidFill>
                  <a:prstClr val="black"/>
                </a:solidFill>
              </a:rPr>
              <a:t>Transition Points are Critical – Young Adults Look for New Community </a:t>
            </a:r>
          </a:p>
        </p:txBody>
      </p:sp>
      <p:sp>
        <p:nvSpPr>
          <p:cNvPr id="6" name="Footer Placeholder 5">
            <a:extLst>
              <a:ext uri="{FF2B5EF4-FFF2-40B4-BE49-F238E27FC236}">
                <a16:creationId xmlns:a16="http://schemas.microsoft.com/office/drawing/2014/main" id="{742D8511-AC55-46AC-977B-BB3398603FC9}"/>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372597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7158-D651-4657-AA80-CCCE0024AF44}"/>
              </a:ext>
            </a:extLst>
          </p:cNvPr>
          <p:cNvSpPr>
            <a:spLocks noGrp="1"/>
          </p:cNvSpPr>
          <p:nvPr>
            <p:ph type="title"/>
          </p:nvPr>
        </p:nvSpPr>
        <p:spPr/>
        <p:txBody>
          <a:bodyPr/>
          <a:lstStyle/>
          <a:p>
            <a:r>
              <a:rPr lang="en-US" dirty="0"/>
              <a:t>Frequently Mentioned Reasons for Leaving the LCMS (regardless of affiliation)</a:t>
            </a:r>
          </a:p>
        </p:txBody>
      </p:sp>
      <p:graphicFrame>
        <p:nvGraphicFramePr>
          <p:cNvPr id="6" name="Content Placeholder 5">
            <a:extLst>
              <a:ext uri="{FF2B5EF4-FFF2-40B4-BE49-F238E27FC236}">
                <a16:creationId xmlns:a16="http://schemas.microsoft.com/office/drawing/2014/main" id="{70D36B83-7B51-474F-9F3D-B2F326A805D5}"/>
              </a:ext>
            </a:extLst>
          </p:cNvPr>
          <p:cNvGraphicFramePr>
            <a:graphicFrameLocks noGrp="1"/>
          </p:cNvGraphicFramePr>
          <p:nvPr>
            <p:ph idx="1"/>
            <p:extLst/>
          </p:nvPr>
        </p:nvGraphicFramePr>
        <p:xfrm>
          <a:off x="681038" y="2336800"/>
          <a:ext cx="9613900" cy="3708400"/>
        </p:xfrm>
        <a:graphic>
          <a:graphicData uri="http://schemas.openxmlformats.org/drawingml/2006/table">
            <a:tbl>
              <a:tblPr bandRow="1">
                <a:tableStyleId>{793D81CF-94F2-401A-BA57-92F5A7B2D0C5}</a:tableStyleId>
              </a:tblPr>
              <a:tblGrid>
                <a:gridCol w="627062">
                  <a:extLst>
                    <a:ext uri="{9D8B030D-6E8A-4147-A177-3AD203B41FA5}">
                      <a16:colId xmlns:a16="http://schemas.microsoft.com/office/drawing/2014/main" val="559567898"/>
                    </a:ext>
                  </a:extLst>
                </a:gridCol>
                <a:gridCol w="7048500">
                  <a:extLst>
                    <a:ext uri="{9D8B030D-6E8A-4147-A177-3AD203B41FA5}">
                      <a16:colId xmlns:a16="http://schemas.microsoft.com/office/drawing/2014/main" val="3844862659"/>
                    </a:ext>
                  </a:extLst>
                </a:gridCol>
                <a:gridCol w="969169">
                  <a:extLst>
                    <a:ext uri="{9D8B030D-6E8A-4147-A177-3AD203B41FA5}">
                      <a16:colId xmlns:a16="http://schemas.microsoft.com/office/drawing/2014/main" val="1445890574"/>
                    </a:ext>
                  </a:extLst>
                </a:gridCol>
                <a:gridCol w="969169">
                  <a:extLst>
                    <a:ext uri="{9D8B030D-6E8A-4147-A177-3AD203B41FA5}">
                      <a16:colId xmlns:a16="http://schemas.microsoft.com/office/drawing/2014/main" val="679388202"/>
                    </a:ext>
                  </a:extLst>
                </a:gridCol>
              </a:tblGrid>
              <a:tr h="370840">
                <a:tc gridSpan="2">
                  <a:txBody>
                    <a:bodyPr/>
                    <a:lstStyle/>
                    <a:p>
                      <a:r>
                        <a:rPr lang="en-US" dirty="0"/>
                        <a:t>Feel the LCMS excludes people or is unwelcoming</a:t>
                      </a:r>
                    </a:p>
                  </a:txBody>
                  <a:tcP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a:t>160</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5025570"/>
                  </a:ext>
                </a:extLst>
              </a:tr>
              <a:tr h="370840">
                <a:tc>
                  <a:txBody>
                    <a:bodyPr/>
                    <a:lstStyle/>
                    <a:p>
                      <a:endParaRPr lang="en-U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Personally felt judged in the LCMS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1640074"/>
                  </a:ext>
                </a:extLst>
              </a:tr>
              <a:tr h="370840">
                <a:tc>
                  <a:txBody>
                    <a:bodyPr/>
                    <a:lstStyle/>
                    <a:p>
                      <a:endParaRPr lang="en-U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The LCMS is “closed-minded”</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2249337"/>
                  </a:ext>
                </a:extLst>
              </a:tr>
              <a:tr h="370840">
                <a:tc gridSpan="2">
                  <a:txBody>
                    <a:bodyPr/>
                    <a:lstStyle/>
                    <a:p>
                      <a:r>
                        <a:rPr lang="en-US" dirty="0"/>
                        <a:t>Disagree with the LCMS stance on social issues</a:t>
                      </a:r>
                    </a:p>
                  </a:txBody>
                  <a:tcPr>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144</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26462"/>
                  </a:ext>
                </a:extLst>
              </a:tr>
              <a:tr h="370840">
                <a:tc>
                  <a:txBody>
                    <a:bodyPr/>
                    <a:lstStyle/>
                    <a:p>
                      <a:endParaRPr lang="en-U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Issues related to homosexuality or gender</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988521"/>
                  </a:ext>
                </a:extLst>
              </a:tr>
              <a:tr h="370840">
                <a:tc>
                  <a:txBody>
                    <a:bodyPr/>
                    <a:lstStyle/>
                    <a:p>
                      <a:endParaRPr lang="en-US" sz="16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Ordination of women</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38</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0070182"/>
                  </a:ext>
                </a:extLst>
              </a:tr>
              <a:tr h="370840">
                <a:tc gridSpan="2">
                  <a:txBody>
                    <a:bodyPr/>
                    <a:lstStyle/>
                    <a:p>
                      <a:r>
                        <a:rPr lang="en-US" dirty="0"/>
                        <a:t>Churches had too few young adults or no support for young adults</a:t>
                      </a:r>
                    </a:p>
                  </a:txBody>
                  <a:tcPr>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75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7426507"/>
                  </a:ext>
                </a:extLst>
              </a:tr>
              <a:tr h="370840">
                <a:tc gridSpan="2">
                  <a:txBody>
                    <a:bodyPr/>
                    <a:lstStyle/>
                    <a:p>
                      <a:r>
                        <a:rPr lang="en-US" dirty="0"/>
                        <a:t>Prefer contemporary worship (mostly from evangelicals)</a:t>
                      </a:r>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53</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840910"/>
                  </a:ext>
                </a:extLst>
              </a:tr>
              <a:tr h="370840">
                <a:tc gridSpan="2">
                  <a:txBody>
                    <a:bodyPr/>
                    <a:lstStyle/>
                    <a:p>
                      <a:r>
                        <a:rPr lang="en-US" dirty="0"/>
                        <a:t>LCMS has gotten too involved in politics</a:t>
                      </a:r>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40</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855126"/>
                  </a:ext>
                </a:extLst>
              </a:tr>
              <a:tr h="370840">
                <a:tc gridSpan="2">
                  <a:txBody>
                    <a:bodyPr/>
                    <a:lstStyle/>
                    <a:p>
                      <a:r>
                        <a:rPr lang="en-US" dirty="0"/>
                        <a:t>People in the LCMS are “inauthentic”</a:t>
                      </a: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24553"/>
                  </a:ext>
                </a:extLst>
              </a:tr>
            </a:tbl>
          </a:graphicData>
        </a:graphic>
      </p:graphicFrame>
      <p:sp>
        <p:nvSpPr>
          <p:cNvPr id="4" name="Footer Placeholder 3">
            <a:extLst>
              <a:ext uri="{FF2B5EF4-FFF2-40B4-BE49-F238E27FC236}">
                <a16:creationId xmlns:a16="http://schemas.microsoft.com/office/drawing/2014/main" id="{883A09A7-AC08-4001-A32E-B79E543A5D13}"/>
              </a:ext>
            </a:extLst>
          </p:cNvPr>
          <p:cNvSpPr>
            <a:spLocks noGrp="1"/>
          </p:cNvSpPr>
          <p:nvPr>
            <p:ph type="ftr" sz="quarter" idx="11"/>
          </p:nvPr>
        </p:nvSpPr>
        <p:spPr/>
        <p:txBody>
          <a:bodyPr/>
          <a:lstStyle/>
          <a:p>
            <a:r>
              <a:rPr lang="en-US" dirty="0"/>
              <a:t>LCMS Research Services &amp; LCMS Youth Ministry</a:t>
            </a:r>
          </a:p>
        </p:txBody>
      </p:sp>
      <p:sp>
        <p:nvSpPr>
          <p:cNvPr id="7" name="TextBox 6">
            <a:extLst>
              <a:ext uri="{FF2B5EF4-FFF2-40B4-BE49-F238E27FC236}">
                <a16:creationId xmlns:a16="http://schemas.microsoft.com/office/drawing/2014/main" id="{9857842D-BB73-4DF2-AA0A-098C40060983}"/>
              </a:ext>
            </a:extLst>
          </p:cNvPr>
          <p:cNvSpPr txBox="1"/>
          <p:nvPr/>
        </p:nvSpPr>
        <p:spPr>
          <a:xfrm>
            <a:off x="10515600" y="2959100"/>
            <a:ext cx="1368008" cy="2677656"/>
          </a:xfrm>
          <a:prstGeom prst="rect">
            <a:avLst/>
          </a:prstGeom>
          <a:noFill/>
        </p:spPr>
        <p:txBody>
          <a:bodyPr wrap="square" rtlCol="0">
            <a:spAutoFit/>
          </a:bodyPr>
          <a:lstStyle/>
          <a:p>
            <a:pPr algn="ctr"/>
            <a:r>
              <a:rPr lang="en-US" sz="1600" i="1" dirty="0"/>
              <a:t>Out of 359</a:t>
            </a:r>
          </a:p>
          <a:p>
            <a:pPr algn="ctr"/>
            <a:r>
              <a:rPr lang="en-US" sz="1600" i="1" dirty="0"/>
              <a:t>Commenters</a:t>
            </a:r>
          </a:p>
          <a:p>
            <a:pPr algn="ctr"/>
            <a:endParaRPr lang="en-US" sz="1600" i="1" dirty="0"/>
          </a:p>
          <a:p>
            <a:pPr algn="ctr"/>
            <a:r>
              <a:rPr lang="en-US" sz="1200" i="1" dirty="0"/>
              <a:t>(that is 95% of the sample of those who left the LCMS)</a:t>
            </a:r>
          </a:p>
          <a:p>
            <a:pPr algn="ctr"/>
            <a:endParaRPr lang="en-US" sz="1200" i="1" dirty="0"/>
          </a:p>
          <a:p>
            <a:pPr algn="ctr"/>
            <a:r>
              <a:rPr lang="en-US" sz="1200" i="1" dirty="0"/>
              <a:t>Comments can be counted in multiple categories, if applicable.</a:t>
            </a:r>
          </a:p>
        </p:txBody>
      </p:sp>
      <p:sp>
        <p:nvSpPr>
          <p:cNvPr id="5" name="Slide Number Placeholder 4">
            <a:extLst>
              <a:ext uri="{FF2B5EF4-FFF2-40B4-BE49-F238E27FC236}">
                <a16:creationId xmlns:a16="http://schemas.microsoft.com/office/drawing/2014/main" id="{AE08C7A4-B0BF-4035-AD18-C1DB7F8EFF5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001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AC4F94-84DE-4403-8F9B-DC5927ECC571}"/>
              </a:ext>
            </a:extLst>
          </p:cNvPr>
          <p:cNvSpPr>
            <a:spLocks noGrp="1"/>
          </p:cNvSpPr>
          <p:nvPr>
            <p:ph type="title"/>
          </p:nvPr>
        </p:nvSpPr>
        <p:spPr/>
        <p:txBody>
          <a:bodyPr/>
          <a:lstStyle/>
          <a:p>
            <a:r>
              <a:rPr lang="en-US"/>
              <a:t>Pivotal Moments in their Faith</a:t>
            </a:r>
          </a:p>
        </p:txBody>
      </p:sp>
      <p:sp>
        <p:nvSpPr>
          <p:cNvPr id="7" name="Content Placeholder 6">
            <a:extLst>
              <a:ext uri="{FF2B5EF4-FFF2-40B4-BE49-F238E27FC236}">
                <a16:creationId xmlns:a16="http://schemas.microsoft.com/office/drawing/2014/main" id="{45082375-84A2-4C33-A936-E8E78BA2498D}"/>
              </a:ext>
            </a:extLst>
          </p:cNvPr>
          <p:cNvSpPr>
            <a:spLocks noGrp="1"/>
          </p:cNvSpPr>
          <p:nvPr>
            <p:ph idx="1"/>
          </p:nvPr>
        </p:nvSpPr>
        <p:spPr/>
        <p:txBody>
          <a:bodyPr>
            <a:normAutofit/>
          </a:bodyPr>
          <a:lstStyle/>
          <a:p>
            <a:r>
              <a:rPr lang="en-US" sz="2800"/>
              <a:t>Did you ever experience a “Pivotal Moment” in your faith life? If so, briefly describe when it occurred and the impact it had on your faith.</a:t>
            </a:r>
          </a:p>
          <a:p>
            <a:r>
              <a:rPr lang="en-US"/>
              <a:t>1,091 responses</a:t>
            </a:r>
          </a:p>
          <a:p>
            <a:pPr lvl="1"/>
            <a:r>
              <a:rPr lang="en-US" sz="2200"/>
              <a:t>838 from Active LCMS</a:t>
            </a:r>
          </a:p>
          <a:p>
            <a:pPr lvl="1"/>
            <a:r>
              <a:rPr lang="en-US" sz="2200"/>
              <a:t>253 from Nominal LCMS or non-LCMS</a:t>
            </a:r>
          </a:p>
        </p:txBody>
      </p:sp>
      <p:sp>
        <p:nvSpPr>
          <p:cNvPr id="5" name="Footer Placeholder 4">
            <a:extLst>
              <a:ext uri="{FF2B5EF4-FFF2-40B4-BE49-F238E27FC236}">
                <a16:creationId xmlns:a16="http://schemas.microsoft.com/office/drawing/2014/main" id="{699927CC-603A-47B2-9839-DD77D3CC475B}"/>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47113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AAAE24-95F0-4C35-B3D1-E0B3DF71ADE4}"/>
              </a:ext>
            </a:extLst>
          </p:cNvPr>
          <p:cNvSpPr>
            <a:spLocks noGrp="1"/>
          </p:cNvSpPr>
          <p:nvPr>
            <p:ph type="title"/>
          </p:nvPr>
        </p:nvSpPr>
        <p:spPr/>
        <p:txBody>
          <a:bodyPr/>
          <a:lstStyle/>
          <a:p>
            <a:r>
              <a:rPr lang="en-US"/>
              <a:t>“Pivotal Moments” in the Spiritual Lives of Young Adults</a:t>
            </a:r>
          </a:p>
        </p:txBody>
      </p:sp>
      <p:sp>
        <p:nvSpPr>
          <p:cNvPr id="7" name="Content Placeholder 6">
            <a:extLst>
              <a:ext uri="{FF2B5EF4-FFF2-40B4-BE49-F238E27FC236}">
                <a16:creationId xmlns:a16="http://schemas.microsoft.com/office/drawing/2014/main" id="{09804321-2C27-46B6-B4E8-F02BFEA794ED}"/>
              </a:ext>
            </a:extLst>
          </p:cNvPr>
          <p:cNvSpPr>
            <a:spLocks noGrp="1"/>
          </p:cNvSpPr>
          <p:nvPr>
            <p:ph idx="1"/>
          </p:nvPr>
        </p:nvSpPr>
        <p:spPr/>
        <p:txBody>
          <a:bodyPr>
            <a:normAutofit lnSpcReduction="10000"/>
          </a:bodyPr>
          <a:lstStyle/>
          <a:p>
            <a:r>
              <a:rPr lang="en-US" sz="1800"/>
              <a:t>Nearly 1-in-5 of all answers (and nearly 1-in-4 of the non-LCMS answers) specifically cited a moment that took place during their college-age years</a:t>
            </a:r>
          </a:p>
          <a:p>
            <a:pPr lvl="1"/>
            <a:r>
              <a:rPr lang="en-US" sz="1600"/>
              <a:t>Far fewer cited a time during high school (6% if Youth Gathering-related responses are excluded)</a:t>
            </a:r>
          </a:p>
          <a:p>
            <a:r>
              <a:rPr lang="en-US" sz="1800"/>
              <a:t>Over 7% percent of pivotal moments were linked to a relationship with an adult(s)</a:t>
            </a:r>
          </a:p>
          <a:p>
            <a:pPr lvl="1"/>
            <a:r>
              <a:rPr lang="en-US" sz="1600"/>
              <a:t>Something related to the influence of parents 4%</a:t>
            </a:r>
          </a:p>
          <a:p>
            <a:pPr lvl="1"/>
            <a:r>
              <a:rPr lang="en-US" sz="1600"/>
              <a:t>Influence of a non-parent adult (pastor, mentor, etc.)	3%</a:t>
            </a:r>
          </a:p>
          <a:p>
            <a:pPr lvl="1"/>
            <a:r>
              <a:rPr lang="en-US" sz="1600"/>
              <a:t>These are just likely to negative as they are to be positive</a:t>
            </a:r>
          </a:p>
          <a:p>
            <a:r>
              <a:rPr lang="en-US" sz="1800"/>
              <a:t>Pivotal moments often occurred in association with programs or events</a:t>
            </a:r>
          </a:p>
          <a:p>
            <a:pPr lvl="1"/>
            <a:r>
              <a:rPr lang="en-US" sz="1600"/>
              <a:t>1-in-10 answers refer to an experience at a camp or retreat setting (no difference between LCMS or non-LCMS respondents)</a:t>
            </a:r>
          </a:p>
          <a:p>
            <a:pPr lvl="1"/>
            <a:r>
              <a:rPr lang="en-US" sz="1600"/>
              <a:t>Servant Events (or Mission Trips) were also frequently mentioned (7%)</a:t>
            </a:r>
          </a:p>
          <a:p>
            <a:pPr lvl="1"/>
            <a:r>
              <a:rPr lang="en-US" sz="1600"/>
              <a:t>Those who remain LCMS Lutherans were twice as likely to mention an experience at an LCMS Youth Gathering (nearly 1-in-10 LCMS answers mention it)</a:t>
            </a:r>
          </a:p>
        </p:txBody>
      </p:sp>
      <p:sp>
        <p:nvSpPr>
          <p:cNvPr id="5" name="Footer Placeholder 4">
            <a:extLst>
              <a:ext uri="{FF2B5EF4-FFF2-40B4-BE49-F238E27FC236}">
                <a16:creationId xmlns:a16="http://schemas.microsoft.com/office/drawing/2014/main" id="{C505BA7E-1A4B-40AD-BB4D-75356ADE11C1}"/>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31023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7158-D651-4657-AA80-CCCE0024AF44}"/>
              </a:ext>
            </a:extLst>
          </p:cNvPr>
          <p:cNvSpPr>
            <a:spLocks noGrp="1"/>
          </p:cNvSpPr>
          <p:nvPr>
            <p:ph type="title"/>
          </p:nvPr>
        </p:nvSpPr>
        <p:spPr/>
        <p:txBody>
          <a:bodyPr/>
          <a:lstStyle/>
          <a:p>
            <a:r>
              <a:rPr lang="en-US"/>
              <a:t>Common Types of Pivotal Moments</a:t>
            </a:r>
          </a:p>
        </p:txBody>
      </p:sp>
      <p:graphicFrame>
        <p:nvGraphicFramePr>
          <p:cNvPr id="6" name="Content Placeholder 5">
            <a:extLst>
              <a:ext uri="{FF2B5EF4-FFF2-40B4-BE49-F238E27FC236}">
                <a16:creationId xmlns:a16="http://schemas.microsoft.com/office/drawing/2014/main" id="{70D36B83-7B51-474F-9F3D-B2F326A805D5}"/>
              </a:ext>
            </a:extLst>
          </p:cNvPr>
          <p:cNvGraphicFramePr>
            <a:graphicFrameLocks noGrp="1"/>
          </p:cNvGraphicFramePr>
          <p:nvPr>
            <p:ph idx="1"/>
            <p:extLst/>
          </p:nvPr>
        </p:nvGraphicFramePr>
        <p:xfrm>
          <a:off x="681038" y="2336800"/>
          <a:ext cx="9613899" cy="3469640"/>
        </p:xfrm>
        <a:graphic>
          <a:graphicData uri="http://schemas.openxmlformats.org/drawingml/2006/table">
            <a:tbl>
              <a:tblPr bandRow="1">
                <a:tableStyleId>{793D81CF-94F2-401A-BA57-92F5A7B2D0C5}</a:tableStyleId>
              </a:tblPr>
              <a:tblGrid>
                <a:gridCol w="6557962">
                  <a:extLst>
                    <a:ext uri="{9D8B030D-6E8A-4147-A177-3AD203B41FA5}">
                      <a16:colId xmlns:a16="http://schemas.microsoft.com/office/drawing/2014/main" val="559567898"/>
                    </a:ext>
                  </a:extLst>
                </a:gridCol>
                <a:gridCol w="800100">
                  <a:extLst>
                    <a:ext uri="{9D8B030D-6E8A-4147-A177-3AD203B41FA5}">
                      <a16:colId xmlns:a16="http://schemas.microsoft.com/office/drawing/2014/main" val="1445890574"/>
                    </a:ext>
                  </a:extLst>
                </a:gridCol>
                <a:gridCol w="2255837">
                  <a:extLst>
                    <a:ext uri="{9D8B030D-6E8A-4147-A177-3AD203B41FA5}">
                      <a16:colId xmlns:a16="http://schemas.microsoft.com/office/drawing/2014/main" val="3544284444"/>
                    </a:ext>
                  </a:extLst>
                </a:gridCol>
              </a:tblGrid>
              <a:tr h="370840">
                <a:tc>
                  <a:txBody>
                    <a:bodyPr/>
                    <a:lstStyle/>
                    <a:p>
                      <a:r>
                        <a:rPr lang="en-US"/>
                        <a:t>Crisis event (often related to health or death of a loved one)</a:t>
                      </a:r>
                    </a:p>
                  </a:txBody>
                  <a:tcPr>
                    <a:lnL w="12700" cmpd="sng">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t>15%</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a:t>No difference by affiliation</a:t>
                      </a:r>
                    </a:p>
                  </a:txBody>
                  <a:tcPr>
                    <a:lnL>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5025570"/>
                  </a:ext>
                </a:extLst>
              </a:tr>
              <a:tr h="370840">
                <a:tc>
                  <a:txBody>
                    <a:bodyPr/>
                    <a:lstStyle/>
                    <a:p>
                      <a:r>
                        <a:rPr lang="en-US"/>
                        <a:t>A moment of realization or epiphany</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7%</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15% among non-LCMS</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1640074"/>
                  </a:ext>
                </a:extLst>
              </a:tr>
              <a:tr h="370840">
                <a:tc>
                  <a:txBody>
                    <a:bodyPr/>
                    <a:lstStyle/>
                    <a:p>
                      <a:r>
                        <a:rPr lang="en-US"/>
                        <a:t>Faith was challenged or seriously questioned</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No difference by affiliation</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2249337"/>
                  </a:ext>
                </a:extLst>
              </a:tr>
              <a:tr h="370840">
                <a:tc>
                  <a:txBody>
                    <a:bodyPr/>
                    <a:lstStyle/>
                    <a:p>
                      <a:r>
                        <a:rPr lang="en-US"/>
                        <a:t>Mentioned involvement in Christian community (such as youth group, campus ministry, or church leadership)</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No difference by affiliation</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26462"/>
                  </a:ext>
                </a:extLst>
              </a:tr>
              <a:tr h="370840">
                <a:tc>
                  <a:txBody>
                    <a:bodyPr/>
                    <a:lstStyle/>
                    <a:p>
                      <a:r>
                        <a:rPr lang="en-US"/>
                        <a:t>Cited baptism into the faith</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5%</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Only LCMS responses</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988521"/>
                  </a:ext>
                </a:extLst>
              </a:tr>
              <a:tr h="370840">
                <a:tc>
                  <a:txBody>
                    <a:bodyPr/>
                    <a:lstStyle/>
                    <a:p>
                      <a:r>
                        <a:rPr lang="en-US"/>
                        <a:t>Cited a mental health struggle (personal or loved one)</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3.6%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7% among non-LCMS</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0070182"/>
                  </a:ext>
                </a:extLst>
              </a:tr>
              <a:tr h="370840">
                <a:tc>
                  <a:txBody>
                    <a:bodyPr/>
                    <a:lstStyle/>
                    <a:p>
                      <a:r>
                        <a:rPr lang="en-US"/>
                        <a:t>Cites a specific personal experience at church</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a:t>8.7%</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a:t>*of non-LCMS responses</a:t>
                      </a:r>
                    </a:p>
                    <a:p>
                      <a:r>
                        <a:rPr lang="en-US" sz="1200"/>
                        <a:t>(22/30 were non-LCMS)</a:t>
                      </a:r>
                      <a:endParaRPr lang="en-US" sz="1200" i="1"/>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7426507"/>
                  </a:ext>
                </a:extLst>
              </a:tr>
              <a:tr h="370840">
                <a:tc>
                  <a:txBody>
                    <a:bodyPr/>
                    <a:lstStyle/>
                    <a:p>
                      <a:r>
                        <a:rPr lang="en-US"/>
                        <a:t>Having doubts or questions ignored or “dismissed”</a:t>
                      </a: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t>9.1%</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t>*of non-LCMS responses</a:t>
                      </a:r>
                    </a:p>
                    <a:p>
                      <a:r>
                        <a:rPr lang="en-US" sz="1200"/>
                        <a:t>(23/24 were non-LCMS)</a:t>
                      </a:r>
                      <a:endParaRPr lang="en-US" sz="1200" i="1"/>
                    </a:p>
                  </a:txBody>
                  <a:tcP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9840910"/>
                  </a:ext>
                </a:extLst>
              </a:tr>
            </a:tbl>
          </a:graphicData>
        </a:graphic>
      </p:graphicFrame>
      <p:sp>
        <p:nvSpPr>
          <p:cNvPr id="4" name="Footer Placeholder 3">
            <a:extLst>
              <a:ext uri="{FF2B5EF4-FFF2-40B4-BE49-F238E27FC236}">
                <a16:creationId xmlns:a16="http://schemas.microsoft.com/office/drawing/2014/main" id="{883A09A7-AC08-4001-A32E-B79E543A5D13}"/>
              </a:ext>
            </a:extLst>
          </p:cNvPr>
          <p:cNvSpPr>
            <a:spLocks noGrp="1"/>
          </p:cNvSpPr>
          <p:nvPr>
            <p:ph type="ftr" sz="quarter" idx="11"/>
          </p:nvPr>
        </p:nvSpPr>
        <p:spPr/>
        <p:txBody>
          <a:bodyPr/>
          <a:lstStyle/>
          <a:p>
            <a:r>
              <a:rPr lang="en-US"/>
              <a:t>LCMS Research Services &amp; LCMS Youth Ministry</a:t>
            </a:r>
          </a:p>
        </p:txBody>
      </p:sp>
      <p:sp>
        <p:nvSpPr>
          <p:cNvPr id="7" name="TextBox 6">
            <a:extLst>
              <a:ext uri="{FF2B5EF4-FFF2-40B4-BE49-F238E27FC236}">
                <a16:creationId xmlns:a16="http://schemas.microsoft.com/office/drawing/2014/main" id="{8F187594-9E23-45E0-8527-473DBE8C2DB9}"/>
              </a:ext>
            </a:extLst>
          </p:cNvPr>
          <p:cNvSpPr txBox="1"/>
          <p:nvPr/>
        </p:nvSpPr>
        <p:spPr>
          <a:xfrm>
            <a:off x="10515600" y="2959100"/>
            <a:ext cx="1368008" cy="2800767"/>
          </a:xfrm>
          <a:prstGeom prst="rect">
            <a:avLst/>
          </a:prstGeom>
          <a:noFill/>
        </p:spPr>
        <p:txBody>
          <a:bodyPr wrap="square" rtlCol="0">
            <a:spAutoFit/>
          </a:bodyPr>
          <a:lstStyle/>
          <a:p>
            <a:pPr algn="ctr"/>
            <a:r>
              <a:rPr lang="en-US" sz="1600" i="1"/>
              <a:t>Out of 1,091</a:t>
            </a:r>
          </a:p>
          <a:p>
            <a:pPr algn="ctr"/>
            <a:r>
              <a:rPr lang="en-US" sz="1600" i="1"/>
              <a:t>Comments</a:t>
            </a:r>
          </a:p>
          <a:p>
            <a:pPr algn="ctr"/>
            <a:endParaRPr lang="en-US" sz="1600" i="1"/>
          </a:p>
          <a:p>
            <a:pPr algn="ctr"/>
            <a:endParaRPr lang="en-US" sz="1600" i="1"/>
          </a:p>
          <a:p>
            <a:pPr algn="ctr"/>
            <a:endParaRPr lang="en-US" sz="1600" i="1"/>
          </a:p>
          <a:p>
            <a:pPr algn="ctr"/>
            <a:endParaRPr lang="en-US" sz="1600" i="1"/>
          </a:p>
          <a:p>
            <a:pPr algn="ctr"/>
            <a:endParaRPr lang="en-US" sz="1600" i="1"/>
          </a:p>
          <a:p>
            <a:pPr algn="ctr"/>
            <a:endParaRPr lang="en-US" sz="1600" i="1"/>
          </a:p>
          <a:p>
            <a:pPr algn="ctr"/>
            <a:r>
              <a:rPr lang="en-US" sz="1600" i="1"/>
              <a:t>Out of 253 non-LCMS</a:t>
            </a:r>
          </a:p>
          <a:p>
            <a:pPr algn="ctr"/>
            <a:r>
              <a:rPr lang="en-US" sz="1600" i="1"/>
              <a:t>responders.</a:t>
            </a:r>
          </a:p>
        </p:txBody>
      </p:sp>
      <p:cxnSp>
        <p:nvCxnSpPr>
          <p:cNvPr id="9" name="Straight Connector 8">
            <a:extLst>
              <a:ext uri="{FF2B5EF4-FFF2-40B4-BE49-F238E27FC236}">
                <a16:creationId xmlns:a16="http://schemas.microsoft.com/office/drawing/2014/main" id="{5894D094-548A-4005-A3E1-A9D7D7A14D64}"/>
              </a:ext>
            </a:extLst>
          </p:cNvPr>
          <p:cNvCxnSpPr/>
          <p:nvPr/>
        </p:nvCxnSpPr>
        <p:spPr>
          <a:xfrm>
            <a:off x="10294183" y="4826000"/>
            <a:ext cx="1897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B6EE1F-E6AC-40E1-BF6C-C6F7B385BB9F}"/>
              </a:ext>
            </a:extLst>
          </p:cNvPr>
          <p:cNvCxnSpPr/>
          <p:nvPr/>
        </p:nvCxnSpPr>
        <p:spPr>
          <a:xfrm>
            <a:off x="10281483" y="5803900"/>
            <a:ext cx="1897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5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Background: About this Study</a:t>
            </a:r>
          </a:p>
        </p:txBody>
      </p:sp>
      <p:sp>
        <p:nvSpPr>
          <p:cNvPr id="2" name="Content Placeholder 1"/>
          <p:cNvSpPr>
            <a:spLocks noGrp="1"/>
          </p:cNvSpPr>
          <p:nvPr>
            <p:ph idx="1"/>
          </p:nvPr>
        </p:nvSpPr>
        <p:spPr/>
        <p:txBody>
          <a:bodyPr>
            <a:normAutofit fontScale="70000" lnSpcReduction="20000"/>
          </a:bodyPr>
          <a:lstStyle/>
          <a:p>
            <a:pPr>
              <a:lnSpc>
                <a:spcPct val="120000"/>
              </a:lnSpc>
            </a:pPr>
            <a:r>
              <a:rPr lang="en-US" sz="2600" dirty="0"/>
              <a:t>LCMS Youth Ministry partnered with LCMS Research to conduct an unprecedented study of young adult retention.</a:t>
            </a:r>
          </a:p>
          <a:p>
            <a:pPr>
              <a:lnSpc>
                <a:spcPct val="120000"/>
              </a:lnSpc>
            </a:pPr>
            <a:r>
              <a:rPr lang="en-US" sz="2600" dirty="0"/>
              <a:t>The study consisted of two phases</a:t>
            </a:r>
          </a:p>
          <a:p>
            <a:pPr lvl="1">
              <a:lnSpc>
                <a:spcPct val="120000"/>
              </a:lnSpc>
            </a:pPr>
            <a:r>
              <a:rPr lang="en-US" sz="2300" dirty="0"/>
              <a:t>LCMS Confirmation Survey – Spring 2017</a:t>
            </a:r>
          </a:p>
          <a:p>
            <a:pPr lvl="1">
              <a:lnSpc>
                <a:spcPct val="120000"/>
              </a:lnSpc>
            </a:pPr>
            <a:r>
              <a:rPr lang="en-US" sz="2300" dirty="0"/>
              <a:t>LCMS Young Adults Survey –Summer 2017</a:t>
            </a:r>
          </a:p>
          <a:p>
            <a:pPr marL="0" indent="0">
              <a:buNone/>
            </a:pPr>
            <a:endParaRPr lang="en-US" dirty="0"/>
          </a:p>
          <a:p>
            <a:pPr marL="0" indent="0">
              <a:buNone/>
            </a:pPr>
            <a:r>
              <a:rPr lang="en-US" sz="1700" b="1" dirty="0"/>
              <a:t>Primary Researcher</a:t>
            </a:r>
          </a:p>
          <a:p>
            <a:pPr marL="457200" lvl="1" indent="0">
              <a:buNone/>
            </a:pPr>
            <a:r>
              <a:rPr lang="en-US" sz="1600" dirty="0"/>
              <a:t>Ryan Curnutt – Senior Research Analyst – LCMS Research Services</a:t>
            </a:r>
          </a:p>
          <a:p>
            <a:pPr marL="0" indent="0">
              <a:buNone/>
            </a:pPr>
            <a:r>
              <a:rPr lang="en-US" sz="1700" b="1" dirty="0"/>
              <a:t>Research Team</a:t>
            </a:r>
          </a:p>
          <a:p>
            <a:pPr marL="457200" lvl="1" indent="0">
              <a:buNone/>
            </a:pPr>
            <a:r>
              <a:rPr lang="en-US" sz="1600" dirty="0"/>
              <a:t>Rev. Mark Kiessling – Director Youth Ministry, LCMS Office of National Mission</a:t>
            </a:r>
          </a:p>
          <a:p>
            <a:pPr marL="457200" lvl="1" indent="0">
              <a:buNone/>
            </a:pPr>
            <a:r>
              <a:rPr lang="en-US" sz="1600" dirty="0"/>
              <a:t>Julianna, Shults, DCE – Program Manager – LCMS Youth Ministry</a:t>
            </a:r>
          </a:p>
          <a:p>
            <a:pPr marL="457200" lvl="1" indent="0">
              <a:buNone/>
            </a:pPr>
            <a:r>
              <a:rPr lang="en-US" sz="1600" dirty="0"/>
              <a:t>Kevin Borchers, DCE, Ph.D. – Associate Professor of Christian Education, Concordia University, Chicago</a:t>
            </a:r>
          </a:p>
          <a:p>
            <a:pPr marL="457200" lvl="1" indent="0">
              <a:buNone/>
            </a:pPr>
            <a:r>
              <a:rPr lang="en-US" sz="1600" dirty="0"/>
              <a:t>Dave Rueter, DCE, Ph.D. – Associate Professor of Christian Education, Concordia University, Irvine</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uLnTx/>
                <a:uFillTx/>
                <a:latin typeface="Helvetica"/>
                <a:ea typeface="+mn-ea"/>
                <a:cs typeface="+mn-cs"/>
              </a:rPr>
              <a:t>LCMS Research Services &amp; LCMS Youth Ministry</a:t>
            </a:r>
          </a:p>
        </p:txBody>
      </p:sp>
      <p:sp>
        <p:nvSpPr>
          <p:cNvPr id="6" name="TextBox 5"/>
          <p:cNvSpPr txBox="1"/>
          <p:nvPr/>
        </p:nvSpPr>
        <p:spPr>
          <a:xfrm>
            <a:off x="680322" y="6069564"/>
            <a:ext cx="459740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Cover Photos:</a:t>
            </a: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Picture courtesy of LCMS Communication</a:t>
            </a:r>
            <a:endParaRPr kumimoji="0" lang="en-US" sz="105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33944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7360C5-B606-4635-91D9-768636DA6366}"/>
              </a:ext>
            </a:extLst>
          </p:cNvPr>
          <p:cNvSpPr>
            <a:spLocks noGrp="1"/>
          </p:cNvSpPr>
          <p:nvPr>
            <p:ph type="title"/>
          </p:nvPr>
        </p:nvSpPr>
        <p:spPr/>
        <p:txBody>
          <a:bodyPr>
            <a:normAutofit/>
          </a:bodyPr>
          <a:lstStyle/>
          <a:p>
            <a:r>
              <a:rPr lang="en-US" sz="2800"/>
              <a:t>After my friends were in the car crash when I was 16 I started questioning. After my youth group told me not to come back if I wasn't going to attend regularly, I quit God. I came back by the grace of God and strong friends in college. None of the people who helped me were Lutheran.</a:t>
            </a:r>
          </a:p>
        </p:txBody>
      </p:sp>
      <p:sp>
        <p:nvSpPr>
          <p:cNvPr id="9" name="Text Placeholder 8">
            <a:extLst>
              <a:ext uri="{FF2B5EF4-FFF2-40B4-BE49-F238E27FC236}">
                <a16:creationId xmlns:a16="http://schemas.microsoft.com/office/drawing/2014/main" id="{7676D58E-B606-46AE-B31A-467FE9599B10}"/>
              </a:ext>
            </a:extLst>
          </p:cNvPr>
          <p:cNvSpPr>
            <a:spLocks noGrp="1"/>
          </p:cNvSpPr>
          <p:nvPr>
            <p:ph type="body" sz="half" idx="13"/>
          </p:nvPr>
        </p:nvSpPr>
        <p:spPr/>
        <p:txBody>
          <a:bodyPr/>
          <a:lstStyle/>
          <a:p>
            <a:r>
              <a:rPr lang="en-US"/>
              <a:t>22 year old male</a:t>
            </a:r>
            <a:br>
              <a:rPr lang="en-US"/>
            </a:br>
            <a:r>
              <a:rPr lang="en-US"/>
              <a:t>Active LCMS Lutheran</a:t>
            </a:r>
          </a:p>
        </p:txBody>
      </p:sp>
      <p:sp>
        <p:nvSpPr>
          <p:cNvPr id="8" name="Text Placeholder 7">
            <a:extLst>
              <a:ext uri="{FF2B5EF4-FFF2-40B4-BE49-F238E27FC236}">
                <a16:creationId xmlns:a16="http://schemas.microsoft.com/office/drawing/2014/main" id="{FC6E5A7B-1F25-489C-A1CF-26A50DAB2937}"/>
              </a:ext>
            </a:extLst>
          </p:cNvPr>
          <p:cNvSpPr>
            <a:spLocks noGrp="1"/>
          </p:cNvSpPr>
          <p:nvPr>
            <p:ph type="body" sz="half" idx="2"/>
          </p:nvPr>
        </p:nvSpPr>
        <p:spPr/>
        <p:txBody>
          <a:bodyPr>
            <a:normAutofit/>
          </a:bodyPr>
          <a:lstStyle/>
          <a:p>
            <a:r>
              <a:rPr lang="en-US" sz="2000"/>
              <a:t>Numerous accounts from young people about how a major crisis left them feeling alone and abandoned by the church when they needed it most.</a:t>
            </a:r>
          </a:p>
        </p:txBody>
      </p:sp>
      <p:sp>
        <p:nvSpPr>
          <p:cNvPr id="4" name="Footer Placeholder 3">
            <a:extLst>
              <a:ext uri="{FF2B5EF4-FFF2-40B4-BE49-F238E27FC236}">
                <a16:creationId xmlns:a16="http://schemas.microsoft.com/office/drawing/2014/main" id="{E2052095-CE9E-4605-90F0-8A2E1C078F8C}"/>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6096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7360C5-B606-4635-91D9-768636DA6366}"/>
              </a:ext>
            </a:extLst>
          </p:cNvPr>
          <p:cNvSpPr>
            <a:spLocks noGrp="1"/>
          </p:cNvSpPr>
          <p:nvPr>
            <p:ph type="title"/>
          </p:nvPr>
        </p:nvSpPr>
        <p:spPr/>
        <p:txBody>
          <a:bodyPr>
            <a:normAutofit/>
          </a:bodyPr>
          <a:lstStyle/>
          <a:p>
            <a:pPr marL="0" marR="0">
              <a:spcBef>
                <a:spcPts val="0"/>
              </a:spcBef>
              <a:spcAft>
                <a:spcPts val="0"/>
              </a:spcAft>
            </a:pPr>
            <a:r>
              <a:rPr lang="en-US" sz="2400">
                <a:ea typeface="Calibri" panose="020F0502020204030204" pitchFamily="34" charset="0"/>
                <a:cs typeface="Times New Roman" panose="02020603050405020304" pitchFamily="18" charset="0"/>
              </a:rPr>
              <a:t>I was diagnosed with cancer my senior year of high school. My diagnosis challenged everything I'd been taught about what it meant to suffer as a Christian. I grew angry with God and with my church community because I didn't feel my questions were being answered or my experience validated. I was hurt and confused and tired. That season in my life has made me reluctant to attach myself to a church community again.</a:t>
            </a:r>
            <a:endParaRPr lang="en-US" sz="2000">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7676D58E-B606-46AE-B31A-467FE9599B10}"/>
              </a:ext>
            </a:extLst>
          </p:cNvPr>
          <p:cNvSpPr>
            <a:spLocks noGrp="1"/>
          </p:cNvSpPr>
          <p:nvPr>
            <p:ph type="body" sz="half" idx="13"/>
          </p:nvPr>
        </p:nvSpPr>
        <p:spPr/>
        <p:txBody>
          <a:bodyPr/>
          <a:lstStyle/>
          <a:p>
            <a:r>
              <a:rPr lang="en-US"/>
              <a:t>22 year old female</a:t>
            </a:r>
            <a:br>
              <a:rPr lang="en-US"/>
            </a:br>
            <a:r>
              <a:rPr lang="en-US"/>
              <a:t>Currently considers herself spiritual but not affiliated with any church</a:t>
            </a:r>
          </a:p>
        </p:txBody>
      </p:sp>
      <p:sp>
        <p:nvSpPr>
          <p:cNvPr id="8" name="Text Placeholder 7">
            <a:extLst>
              <a:ext uri="{FF2B5EF4-FFF2-40B4-BE49-F238E27FC236}">
                <a16:creationId xmlns:a16="http://schemas.microsoft.com/office/drawing/2014/main" id="{FC6E5A7B-1F25-489C-A1CF-26A50DAB2937}"/>
              </a:ext>
            </a:extLst>
          </p:cNvPr>
          <p:cNvSpPr>
            <a:spLocks noGrp="1"/>
          </p:cNvSpPr>
          <p:nvPr>
            <p:ph type="body" sz="half" idx="2"/>
          </p:nvPr>
        </p:nvSpPr>
        <p:spPr/>
        <p:txBody>
          <a:bodyPr>
            <a:normAutofit/>
          </a:bodyPr>
          <a:lstStyle/>
          <a:p>
            <a:r>
              <a:rPr lang="en-US" sz="2000"/>
              <a:t>Numerous accounts from young people about how a major crisis left them feeling alone and abandoned by the church when they needed it most.</a:t>
            </a:r>
          </a:p>
        </p:txBody>
      </p:sp>
      <p:sp>
        <p:nvSpPr>
          <p:cNvPr id="4" name="Footer Placeholder 3">
            <a:extLst>
              <a:ext uri="{FF2B5EF4-FFF2-40B4-BE49-F238E27FC236}">
                <a16:creationId xmlns:a16="http://schemas.microsoft.com/office/drawing/2014/main" id="{E2052095-CE9E-4605-90F0-8A2E1C078F8C}"/>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4025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4FD2-5CED-4EDA-8A80-61CC817620F5}"/>
              </a:ext>
            </a:extLst>
          </p:cNvPr>
          <p:cNvSpPr>
            <a:spLocks noGrp="1"/>
          </p:cNvSpPr>
          <p:nvPr>
            <p:ph type="title"/>
          </p:nvPr>
        </p:nvSpPr>
        <p:spPr/>
        <p:txBody>
          <a:bodyPr>
            <a:noAutofit/>
          </a:bodyPr>
          <a:lstStyle/>
          <a:p>
            <a:r>
              <a:rPr lang="en-US" sz="2000"/>
              <a:t>I am a strong believer in </a:t>
            </a:r>
            <a:r>
              <a:rPr lang="en-US" sz="2000" err="1"/>
              <a:t>christ</a:t>
            </a:r>
            <a:r>
              <a:rPr lang="en-US" sz="2000"/>
              <a:t> and wish a church home that </a:t>
            </a:r>
            <a:r>
              <a:rPr lang="en-US" sz="2000" err="1"/>
              <a:t>alined</a:t>
            </a:r>
            <a:r>
              <a:rPr lang="en-US" sz="2000"/>
              <a:t> with my beliefs was more accessible. I genuinely wish it could be the LCMS as that is the church I grew up in and am familiar with. I believe many of my peers feel the same way. We would like to participate but feel largely forced out and unwelcome. …I have never had a church leader ask me of my opinions or get to know me. There has been little effort made to reach the millennial population.  …After I was confirmed in 8th grade and went to high school I was never reached out to, or included in any church meetings despite technically being a member. I wanted to participate but had very few options to do so. </a:t>
            </a:r>
          </a:p>
        </p:txBody>
      </p:sp>
      <p:sp>
        <p:nvSpPr>
          <p:cNvPr id="3" name="Text Placeholder 2">
            <a:extLst>
              <a:ext uri="{FF2B5EF4-FFF2-40B4-BE49-F238E27FC236}">
                <a16:creationId xmlns:a16="http://schemas.microsoft.com/office/drawing/2014/main" id="{613583BF-C387-4D80-9C1D-23BC9C64A04B}"/>
              </a:ext>
            </a:extLst>
          </p:cNvPr>
          <p:cNvSpPr>
            <a:spLocks noGrp="1"/>
          </p:cNvSpPr>
          <p:nvPr>
            <p:ph type="body" sz="half" idx="13"/>
          </p:nvPr>
        </p:nvSpPr>
        <p:spPr/>
        <p:txBody>
          <a:bodyPr/>
          <a:lstStyle/>
          <a:p>
            <a:r>
              <a:rPr lang="en-US"/>
              <a:t>20 year old female</a:t>
            </a:r>
            <a:br>
              <a:rPr lang="en-US"/>
            </a:br>
            <a:r>
              <a:rPr lang="en-US"/>
              <a:t>Currently worships at an ELCA church</a:t>
            </a:r>
          </a:p>
        </p:txBody>
      </p:sp>
      <p:sp>
        <p:nvSpPr>
          <p:cNvPr id="4" name="Text Placeholder 3">
            <a:extLst>
              <a:ext uri="{FF2B5EF4-FFF2-40B4-BE49-F238E27FC236}">
                <a16:creationId xmlns:a16="http://schemas.microsoft.com/office/drawing/2014/main" id="{FA222B00-6845-4C38-9811-BD8EE504AB71}"/>
              </a:ext>
            </a:extLst>
          </p:cNvPr>
          <p:cNvSpPr>
            <a:spLocks noGrp="1"/>
          </p:cNvSpPr>
          <p:nvPr>
            <p:ph type="body" sz="half" idx="2"/>
          </p:nvPr>
        </p:nvSpPr>
        <p:spPr/>
        <p:txBody>
          <a:bodyPr>
            <a:normAutofit/>
          </a:bodyPr>
          <a:lstStyle/>
          <a:p>
            <a:r>
              <a:rPr lang="en-US" sz="2400"/>
              <a:t>Many respondents felt abandoned by their church as they entered young adulthood.</a:t>
            </a:r>
          </a:p>
        </p:txBody>
      </p:sp>
      <p:sp>
        <p:nvSpPr>
          <p:cNvPr id="6" name="Footer Placeholder 5">
            <a:extLst>
              <a:ext uri="{FF2B5EF4-FFF2-40B4-BE49-F238E27FC236}">
                <a16:creationId xmlns:a16="http://schemas.microsoft.com/office/drawing/2014/main" id="{3BC5497A-DFA1-4F10-B720-7B7EF70A68AC}"/>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4057211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8F96-2902-41B0-B253-8F04D3E68B28}"/>
              </a:ext>
            </a:extLst>
          </p:cNvPr>
          <p:cNvSpPr>
            <a:spLocks noGrp="1"/>
          </p:cNvSpPr>
          <p:nvPr>
            <p:ph type="title"/>
          </p:nvPr>
        </p:nvSpPr>
        <p:spPr/>
        <p:txBody>
          <a:bodyPr/>
          <a:lstStyle/>
          <a:p>
            <a:r>
              <a:rPr lang="en-US"/>
              <a:t>Ministering through Pivotal Moments Contributing to Active Adherence</a:t>
            </a:r>
          </a:p>
        </p:txBody>
      </p:sp>
      <p:sp>
        <p:nvSpPr>
          <p:cNvPr id="3" name="Content Placeholder 2">
            <a:extLst>
              <a:ext uri="{FF2B5EF4-FFF2-40B4-BE49-F238E27FC236}">
                <a16:creationId xmlns:a16="http://schemas.microsoft.com/office/drawing/2014/main" id="{EA677898-467F-45C6-9013-778611B3D87E}"/>
              </a:ext>
            </a:extLst>
          </p:cNvPr>
          <p:cNvSpPr>
            <a:spLocks noGrp="1"/>
          </p:cNvSpPr>
          <p:nvPr>
            <p:ph idx="1"/>
          </p:nvPr>
        </p:nvSpPr>
        <p:spPr/>
        <p:txBody>
          <a:bodyPr>
            <a:normAutofit fontScale="85000" lnSpcReduction="10000"/>
          </a:bodyPr>
          <a:lstStyle/>
          <a:p>
            <a:r>
              <a:rPr lang="en-US"/>
              <a:t>Data from both surveys confirm overwhelmingly that the transition at graduation (whether to college or not) is crucial</a:t>
            </a:r>
          </a:p>
          <a:p>
            <a:pPr lvl="1"/>
            <a:r>
              <a:rPr lang="en-US"/>
              <a:t>Even if – especially if – young adults move away, home congregations should actively and intentionally continue to minister to these young people</a:t>
            </a:r>
          </a:p>
          <a:p>
            <a:r>
              <a:rPr lang="en-US"/>
              <a:t>Listen well to young people</a:t>
            </a:r>
          </a:p>
          <a:p>
            <a:pPr lvl="1"/>
            <a:r>
              <a:rPr lang="en-US"/>
              <a:t>Whether they bring up a personal crisis or doubts and struggles – if they can’t bring it to the church or their parents where will they go? </a:t>
            </a:r>
          </a:p>
          <a:p>
            <a:pPr lvl="2"/>
            <a:r>
              <a:rPr lang="en-US"/>
              <a:t>Friends, media…Google?</a:t>
            </a:r>
          </a:p>
          <a:p>
            <a:pPr lvl="1"/>
            <a:r>
              <a:rPr lang="en-US"/>
              <a:t>They want relationships that are “real” and “authentic” –be vulnerable. Listen without fixing.</a:t>
            </a:r>
          </a:p>
          <a:p>
            <a:r>
              <a:rPr lang="en-US"/>
              <a:t>Apologize and seek forgiveness</a:t>
            </a:r>
          </a:p>
          <a:p>
            <a:pPr lvl="1"/>
            <a:r>
              <a:rPr lang="en-US"/>
              <a:t>Many of these young people have real hurts, often related to being dismissed and ignored by the church, we must acknowledge the reality of their pain and the church’s missteps.</a:t>
            </a:r>
          </a:p>
        </p:txBody>
      </p:sp>
      <p:sp>
        <p:nvSpPr>
          <p:cNvPr id="4" name="Footer Placeholder 3">
            <a:extLst>
              <a:ext uri="{FF2B5EF4-FFF2-40B4-BE49-F238E27FC236}">
                <a16:creationId xmlns:a16="http://schemas.microsoft.com/office/drawing/2014/main" id="{298CF41B-5A76-4E19-B598-C1B4C1F3AF11}"/>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14932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3451-EB3E-458B-AF55-218180EBACF8}"/>
              </a:ext>
            </a:extLst>
          </p:cNvPr>
          <p:cNvSpPr>
            <a:spLocks noGrp="1"/>
          </p:cNvSpPr>
          <p:nvPr>
            <p:ph type="title"/>
          </p:nvPr>
        </p:nvSpPr>
        <p:spPr>
          <a:xfrm>
            <a:off x="680322" y="866775"/>
            <a:ext cx="9613861" cy="1080938"/>
          </a:xfrm>
        </p:spPr>
        <p:txBody>
          <a:bodyPr/>
          <a:lstStyle/>
          <a:p>
            <a:r>
              <a:rPr lang="en-US" dirty="0"/>
              <a:t>Congregations should consider…</a:t>
            </a:r>
          </a:p>
          <a:p>
            <a:endParaRPr lang="en-US" dirty="0"/>
          </a:p>
        </p:txBody>
      </p:sp>
      <p:sp>
        <p:nvSpPr>
          <p:cNvPr id="3" name="Content Placeholder 2">
            <a:extLst>
              <a:ext uri="{FF2B5EF4-FFF2-40B4-BE49-F238E27FC236}">
                <a16:creationId xmlns:a16="http://schemas.microsoft.com/office/drawing/2014/main" id="{8144241D-3B7F-4EF6-BD1F-5CC70D3EE441}"/>
              </a:ext>
            </a:extLst>
          </p:cNvPr>
          <p:cNvSpPr>
            <a:spLocks noGrp="1"/>
          </p:cNvSpPr>
          <p:nvPr>
            <p:ph idx="1"/>
          </p:nvPr>
        </p:nvSpPr>
        <p:spPr/>
        <p:txBody>
          <a:bodyPr vert="horz" lIns="91440" tIns="45720" rIns="91440" bIns="45720" rtlCol="0" anchor="t">
            <a:normAutofit/>
          </a:bodyPr>
          <a:lstStyle/>
          <a:p>
            <a:r>
              <a:rPr lang="en-US" dirty="0">
                <a:cs typeface="Helvetica"/>
              </a:rPr>
              <a:t>Creating a plan for young people and families in the time of crisis.  What is the response from the Body of Christ?  What community resources are need in terms of counseling, financial support, etc.?</a:t>
            </a:r>
          </a:p>
          <a:p>
            <a:r>
              <a:rPr lang="en-US" dirty="0">
                <a:cs typeface="Helvetica"/>
              </a:rPr>
              <a:t>Giving thanks and praise to God for those who take time to listen to young people and point them to the promises of Christ.  Can we increase our capacity for empathy and the ability to listen?  </a:t>
            </a:r>
          </a:p>
        </p:txBody>
      </p:sp>
      <p:sp>
        <p:nvSpPr>
          <p:cNvPr id="4" name="Footer Placeholder 3">
            <a:extLst>
              <a:ext uri="{FF2B5EF4-FFF2-40B4-BE49-F238E27FC236}">
                <a16:creationId xmlns:a16="http://schemas.microsoft.com/office/drawing/2014/main" id="{8B9BB4AB-0D81-4E04-AE50-EEC96444E1AF}"/>
              </a:ext>
            </a:extLst>
          </p:cNvPr>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3966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942" y="1929008"/>
            <a:ext cx="8611515" cy="2177771"/>
          </a:xfrm>
        </p:spPr>
        <p:txBody>
          <a:bodyPr>
            <a:normAutofit/>
          </a:bodyPr>
          <a:lstStyle/>
          <a:p>
            <a:r>
              <a:rPr lang="en-US" sz="4000"/>
              <a:t>Ministering Through Pivotal Moments and Major Life Transitions Response</a:t>
            </a:r>
          </a:p>
        </p:txBody>
      </p:sp>
      <p:sp>
        <p:nvSpPr>
          <p:cNvPr id="3" name="Subtitle 2"/>
          <p:cNvSpPr>
            <a:spLocks noGrp="1"/>
          </p:cNvSpPr>
          <p:nvPr>
            <p:ph type="subTitle" idx="1"/>
          </p:nvPr>
        </p:nvSpPr>
        <p:spPr/>
        <p:txBody>
          <a:bodyPr/>
          <a:lstStyle/>
          <a:p>
            <a:r>
              <a:rPr lang="en-US">
                <a:latin typeface="Minion Pro" panose="02040503050201020203" pitchFamily="18" charset="0"/>
              </a:rPr>
              <a:t>Dr. Dave Rueter</a:t>
            </a:r>
          </a:p>
        </p:txBody>
      </p:sp>
    </p:spTree>
    <p:extLst>
      <p:ext uri="{BB962C8B-B14F-4D97-AF65-F5344CB8AC3E}">
        <p14:creationId xmlns:p14="http://schemas.microsoft.com/office/powerpoint/2010/main" val="16888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Enter into their World and Confusion</a:t>
            </a:r>
          </a:p>
        </p:txBody>
      </p:sp>
      <p:sp>
        <p:nvSpPr>
          <p:cNvPr id="3" name="Content Placeholder 2"/>
          <p:cNvSpPr>
            <a:spLocks noGrp="1"/>
          </p:cNvSpPr>
          <p:nvPr>
            <p:ph idx="1"/>
          </p:nvPr>
        </p:nvSpPr>
        <p:spPr/>
        <p:txBody>
          <a:bodyPr/>
          <a:lstStyle/>
          <a:p>
            <a:r>
              <a:rPr lang="en-US"/>
              <a:t>When facing moral choices during pivotal moments in their lives, we may see the issue with a clear black and white (two choice) set of options.</a:t>
            </a:r>
          </a:p>
          <a:p>
            <a:r>
              <a:rPr lang="en-US"/>
              <a:t>However many youth, see nothing but a confusing array of bewildering possible options running in any number of directions. </a:t>
            </a:r>
          </a:p>
          <a:p>
            <a:r>
              <a:rPr lang="en-US"/>
              <a:t>Before we are going to move the young people we care for into the clearer understanding that we have of the situation, we need to enter into their thinking on the subject to truly understand the struggles they are in. </a:t>
            </a:r>
          </a:p>
        </p:txBody>
      </p:sp>
    </p:spTree>
    <p:extLst>
      <p:ext uri="{BB962C8B-B14F-4D97-AF65-F5344CB8AC3E}">
        <p14:creationId xmlns:p14="http://schemas.microsoft.com/office/powerpoint/2010/main" val="41016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Approach Matters</a:t>
            </a:r>
          </a:p>
        </p:txBody>
      </p:sp>
      <p:sp>
        <p:nvSpPr>
          <p:cNvPr id="3" name="Content Placeholder 2"/>
          <p:cNvSpPr>
            <a:spLocks noGrp="1"/>
          </p:cNvSpPr>
          <p:nvPr>
            <p:ph idx="1"/>
          </p:nvPr>
        </p:nvSpPr>
        <p:spPr/>
        <p:txBody>
          <a:bodyPr/>
          <a:lstStyle/>
          <a:p>
            <a:r>
              <a:rPr lang="en-US"/>
              <a:t>If how you present a biblical response to a pivotal moment is what causes offense, rather than the cross itself, the wrong offense is likely to have been given.</a:t>
            </a:r>
          </a:p>
          <a:p>
            <a:endParaRPr lang="en-US"/>
          </a:p>
          <a:p>
            <a:r>
              <a:rPr lang="en-US"/>
              <a:t>We ought not be the source of offense that keeps someone way from the cross. </a:t>
            </a:r>
          </a:p>
        </p:txBody>
      </p:sp>
    </p:spTree>
    <p:extLst>
      <p:ext uri="{BB962C8B-B14F-4D97-AF65-F5344CB8AC3E}">
        <p14:creationId xmlns:p14="http://schemas.microsoft.com/office/powerpoint/2010/main" val="6824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4" y="1295400"/>
            <a:ext cx="6792686" cy="40386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buNone/>
            </a:pPr>
            <a:endParaRPr lang="en-US" sz="300" b="1" u="sng" dirty="0">
              <a:solidFill>
                <a:schemeClr val="bg1"/>
              </a:solidFill>
              <a:latin typeface="Franklin Gothic" panose="02000003060000020004" pitchFamily="2" charset="0"/>
            </a:endParaRPr>
          </a:p>
          <a:p>
            <a:pPr algn="ctr">
              <a:buNone/>
            </a:pPr>
            <a:r>
              <a:rPr lang="en-US" sz="6000" b="1" u="sng" dirty="0">
                <a:solidFill>
                  <a:schemeClr val="bg1"/>
                </a:solidFill>
                <a:latin typeface="Franklin Gothic" panose="02000003060000020004" pitchFamily="2" charset="0"/>
              </a:rPr>
              <a:t>THANK YOU </a:t>
            </a:r>
          </a:p>
          <a:p>
            <a:pPr algn="ctr">
              <a:buNone/>
            </a:pPr>
            <a:r>
              <a:rPr lang="en-US" sz="6000" dirty="0">
                <a:solidFill>
                  <a:schemeClr val="bg1"/>
                </a:solidFill>
                <a:latin typeface="Franklin Gothic" panose="02000003060000020004" pitchFamily="2" charset="0"/>
              </a:rPr>
              <a:t>for caring for &amp; serving young people!</a:t>
            </a:r>
          </a:p>
        </p:txBody>
      </p:sp>
    </p:spTree>
    <p:extLst>
      <p:ext uri="{BB962C8B-B14F-4D97-AF65-F5344CB8AC3E}">
        <p14:creationId xmlns:p14="http://schemas.microsoft.com/office/powerpoint/2010/main" val="33214643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800" i="1">
                <a:latin typeface="+mj-lt"/>
              </a:rPr>
              <a:t>It is well-known that many in our culture, especially young people, hold views that are opposed to the Bible and the church. This study seeks to help the church learn more about these differences. This is not in any way to suggest the church is considering changing its stance or turning away from sound Biblical teaching. Rather, this study is an exercise in careful listening so that church leaders and ministers are equipped to defend doctrine while compassionately engaging the whole spectrum of view points found throughout this diverse generation.</a:t>
            </a:r>
          </a:p>
        </p:txBody>
      </p:sp>
      <p:sp>
        <p:nvSpPr>
          <p:cNvPr id="4" name="Footer Placeholder 3"/>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322492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The Main Question Behind the Survey</a:t>
            </a:r>
          </a:p>
        </p:txBody>
      </p:sp>
      <p:sp>
        <p:nvSpPr>
          <p:cNvPr id="7" name="Content Placeholder 6"/>
          <p:cNvSpPr>
            <a:spLocks noGrp="1"/>
          </p:cNvSpPr>
          <p:nvPr>
            <p:ph idx="1"/>
          </p:nvPr>
        </p:nvSpPr>
        <p:spPr/>
        <p:txBody>
          <a:bodyPr anchor="ctr"/>
          <a:lstStyle/>
          <a:p>
            <a:pPr marL="0" indent="0">
              <a:lnSpc>
                <a:spcPts val="3300"/>
              </a:lnSpc>
              <a:buNone/>
            </a:pPr>
            <a:r>
              <a:rPr lang="en-US" i="1"/>
              <a:t>We already have studies on what LCMS Lutherans believe. What we want to learn about were those who have left the church. Who are they? Where are they now? What do they believe about the God, the Bible and the church? What do they believe about the world and social issues? Why did they leave the church?</a:t>
            </a:r>
          </a:p>
          <a:p>
            <a:pPr marL="0" indent="0">
              <a:lnSpc>
                <a:spcPts val="3300"/>
              </a:lnSpc>
              <a:buNone/>
            </a:pPr>
            <a:r>
              <a:rPr lang="en-US" i="1"/>
              <a:t>…and what was different for those who did not leave?</a:t>
            </a:r>
          </a:p>
        </p:txBody>
      </p:sp>
      <p:sp>
        <p:nvSpPr>
          <p:cNvPr id="5" name="Footer Placeholder 4"/>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4733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Who took the Survey?</a:t>
            </a:r>
          </a:p>
        </p:txBody>
      </p:sp>
      <p:sp>
        <p:nvSpPr>
          <p:cNvPr id="8" name="Content Placeholder 7"/>
          <p:cNvSpPr>
            <a:spLocks noGrp="1"/>
          </p:cNvSpPr>
          <p:nvPr>
            <p:ph idx="1"/>
          </p:nvPr>
        </p:nvSpPr>
        <p:spPr/>
        <p:txBody>
          <a:bodyPr>
            <a:normAutofit lnSpcReduction="10000"/>
          </a:bodyPr>
          <a:lstStyle/>
          <a:p>
            <a:r>
              <a:rPr lang="en-US"/>
              <a:t>2,046 Young Adult Responses (2,086 from all ages)</a:t>
            </a:r>
          </a:p>
          <a:p>
            <a:r>
              <a:rPr lang="en-US"/>
              <a:t>Average Age: 24 years old (when limited to 18-35 year-olds)</a:t>
            </a:r>
          </a:p>
          <a:p>
            <a:r>
              <a:rPr lang="en-US"/>
              <a:t>Nearly twice as many women as men (F:66% M:34%)</a:t>
            </a:r>
          </a:p>
          <a:p>
            <a:r>
              <a:rPr lang="en-US"/>
              <a:t>Most (72%) were confirmed in the LCMS in 8</a:t>
            </a:r>
            <a:r>
              <a:rPr lang="en-US" baseline="30000"/>
              <a:t>th</a:t>
            </a:r>
            <a:r>
              <a:rPr lang="en-US"/>
              <a:t> grade</a:t>
            </a:r>
          </a:p>
          <a:p>
            <a:pPr lvl="1"/>
            <a:r>
              <a:rPr lang="en-US"/>
              <a:t>88% were confirmed between 6</a:t>
            </a:r>
            <a:r>
              <a:rPr lang="en-US" baseline="30000"/>
              <a:t>th</a:t>
            </a:r>
            <a:r>
              <a:rPr lang="en-US"/>
              <a:t>-9</a:t>
            </a:r>
            <a:r>
              <a:rPr lang="en-US" baseline="30000"/>
              <a:t>th</a:t>
            </a:r>
            <a:r>
              <a:rPr lang="en-US"/>
              <a:t> grade</a:t>
            </a:r>
          </a:p>
          <a:p>
            <a:pPr lvl="1"/>
            <a:r>
              <a:rPr lang="en-US"/>
              <a:t>105 (5%) respondents were never confirmed in the LCMS</a:t>
            </a:r>
          </a:p>
          <a:p>
            <a:pPr lvl="1"/>
            <a:r>
              <a:rPr lang="en-US"/>
              <a:t>60 (3%) were confirmed after High School</a:t>
            </a:r>
          </a:p>
          <a:p>
            <a:pPr lvl="1"/>
            <a:r>
              <a:rPr lang="en-US"/>
              <a:t>Of those confirmed, 70% say the process was multiple years, with another 17% saying it was a full year.</a:t>
            </a:r>
            <a:br>
              <a:rPr lang="en-US"/>
            </a:br>
            <a:endParaRPr lang="en-US"/>
          </a:p>
        </p:txBody>
      </p:sp>
      <p:sp>
        <p:nvSpPr>
          <p:cNvPr id="6" name="Footer Placeholder 5"/>
          <p:cNvSpPr>
            <a:spLocks noGrp="1"/>
          </p:cNvSpPr>
          <p:nvPr>
            <p:ph type="ftr" sz="quarter" idx="11"/>
          </p:nvPr>
        </p:nvSpPr>
        <p:spPr/>
        <p:txBody>
          <a:bodyPr/>
          <a:lstStyle/>
          <a:p>
            <a:r>
              <a:rPr lang="en-US"/>
              <a:t>LCMS Research Services &amp; LCMS Youth Ministry</a:t>
            </a:r>
          </a:p>
        </p:txBody>
      </p:sp>
    </p:spTree>
    <p:extLst>
      <p:ext uri="{BB962C8B-B14F-4D97-AF65-F5344CB8AC3E}">
        <p14:creationId xmlns:p14="http://schemas.microsoft.com/office/powerpoint/2010/main" val="208021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D9E3-8AAF-4A27-8B6B-654641D5260A}"/>
              </a:ext>
            </a:extLst>
          </p:cNvPr>
          <p:cNvSpPr>
            <a:spLocks noGrp="1"/>
          </p:cNvSpPr>
          <p:nvPr>
            <p:ph type="title"/>
          </p:nvPr>
        </p:nvSpPr>
        <p:spPr/>
        <p:txBody>
          <a:bodyPr/>
          <a:lstStyle/>
          <a:p>
            <a:r>
              <a:rPr lang="en-US"/>
              <a:t>We Heard From 377 Young Adults Who Do Not Self-Identify as LCMS Lutheran</a:t>
            </a:r>
          </a:p>
        </p:txBody>
      </p:sp>
      <p:sp>
        <p:nvSpPr>
          <p:cNvPr id="4" name="Footer Placeholder 3">
            <a:extLst>
              <a:ext uri="{FF2B5EF4-FFF2-40B4-BE49-F238E27FC236}">
                <a16:creationId xmlns:a16="http://schemas.microsoft.com/office/drawing/2014/main" id="{E4D5E219-E6BA-44A0-89E8-0825B4B748AB}"/>
              </a:ext>
            </a:extLst>
          </p:cNvPr>
          <p:cNvSpPr>
            <a:spLocks noGrp="1"/>
          </p:cNvSpPr>
          <p:nvPr>
            <p:ph type="ftr" sz="quarter" idx="11"/>
          </p:nvPr>
        </p:nvSpPr>
        <p:spPr/>
        <p:txBody>
          <a:bodyPr/>
          <a:lstStyle/>
          <a:p>
            <a:r>
              <a:rPr lang="en-US"/>
              <a:t>LCMS Research Services &amp; LCMS Youth Ministry</a:t>
            </a:r>
          </a:p>
        </p:txBody>
      </p:sp>
      <p:graphicFrame>
        <p:nvGraphicFramePr>
          <p:cNvPr id="6" name="Content Placeholder 5">
            <a:extLst>
              <a:ext uri="{FF2B5EF4-FFF2-40B4-BE49-F238E27FC236}">
                <a16:creationId xmlns:a16="http://schemas.microsoft.com/office/drawing/2014/main" id="{AFFFA5C3-B334-49E3-95E1-2F02C5A66574}"/>
              </a:ext>
            </a:extLst>
          </p:cNvPr>
          <p:cNvGraphicFramePr>
            <a:graphicFrameLocks noGrp="1"/>
          </p:cNvGraphicFramePr>
          <p:nvPr>
            <p:ph idx="1"/>
            <p:extLst/>
          </p:nvPr>
        </p:nvGraphicFramePr>
        <p:xfrm>
          <a:off x="681038" y="2336800"/>
          <a:ext cx="9613900" cy="414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B66C655-937A-4759-87E4-28469F2D3498}"/>
              </a:ext>
            </a:extLst>
          </p:cNvPr>
          <p:cNvSpPr txBox="1"/>
          <p:nvPr/>
        </p:nvSpPr>
        <p:spPr>
          <a:xfrm>
            <a:off x="326608" y="4277261"/>
            <a:ext cx="1273592" cy="1754326"/>
          </a:xfrm>
          <a:prstGeom prst="rect">
            <a:avLst/>
          </a:prstGeom>
          <a:noFill/>
        </p:spPr>
        <p:txBody>
          <a:bodyPr wrap="square" rtlCol="0">
            <a:spAutoFit/>
          </a:bodyPr>
          <a:lstStyle/>
          <a:p>
            <a:pPr algn="ctr"/>
            <a:r>
              <a:rPr lang="en-US" sz="1200" i="1"/>
              <a:t>…and the 1,659 includes 194 young adults who consider themselves LCMS Lutheran but are not attending worship</a:t>
            </a:r>
          </a:p>
        </p:txBody>
      </p:sp>
    </p:spTree>
    <p:extLst>
      <p:ext uri="{BB962C8B-B14F-4D97-AF65-F5344CB8AC3E}">
        <p14:creationId xmlns:p14="http://schemas.microsoft.com/office/powerpoint/2010/main" val="27667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59085-C195-4319-BE39-EBDCEB5DBAFF}"/>
              </a:ext>
            </a:extLst>
          </p:cNvPr>
          <p:cNvSpPr>
            <a:spLocks noGrp="1"/>
          </p:cNvSpPr>
          <p:nvPr>
            <p:ph type="title"/>
          </p:nvPr>
        </p:nvSpPr>
        <p:spPr/>
        <p:txBody>
          <a:bodyPr/>
          <a:lstStyle/>
          <a:p>
            <a:r>
              <a:rPr lang="en-US"/>
              <a:t>Individuals Confirmed in the LCMS Classified in Six Categories Based on Current Affiliation</a:t>
            </a:r>
          </a:p>
        </p:txBody>
      </p:sp>
      <p:sp>
        <p:nvSpPr>
          <p:cNvPr id="7" name="Content Placeholder 6">
            <a:extLst>
              <a:ext uri="{FF2B5EF4-FFF2-40B4-BE49-F238E27FC236}">
                <a16:creationId xmlns:a16="http://schemas.microsoft.com/office/drawing/2014/main" id="{5608C6DA-1160-4D29-A8FE-A6892673B0FA}"/>
              </a:ext>
            </a:extLst>
          </p:cNvPr>
          <p:cNvSpPr>
            <a:spLocks noGrp="1"/>
          </p:cNvSpPr>
          <p:nvPr>
            <p:ph idx="1"/>
          </p:nvPr>
        </p:nvSpPr>
        <p:spPr/>
        <p:txBody>
          <a:bodyPr>
            <a:normAutofit fontScale="85000" lnSpcReduction="20000"/>
          </a:bodyPr>
          <a:lstStyle/>
          <a:p>
            <a:pPr>
              <a:lnSpc>
                <a:spcPct val="110000"/>
              </a:lnSpc>
            </a:pPr>
            <a:r>
              <a:rPr lang="en-US"/>
              <a:t>LCMS – (1,576) </a:t>
            </a:r>
          </a:p>
          <a:p>
            <a:pPr lvl="1">
              <a:lnSpc>
                <a:spcPct val="110000"/>
              </a:lnSpc>
            </a:pPr>
            <a:r>
              <a:rPr lang="en-US" sz="1800" b="1"/>
              <a:t>Active LCMS </a:t>
            </a:r>
            <a:r>
              <a:rPr lang="en-US" sz="1800"/>
              <a:t>(1,393) – those who worship at an LCMS church at least once a month</a:t>
            </a:r>
          </a:p>
          <a:p>
            <a:pPr lvl="1">
              <a:lnSpc>
                <a:spcPct val="110000"/>
              </a:lnSpc>
            </a:pPr>
            <a:r>
              <a:rPr lang="en-US" sz="1800" b="1"/>
              <a:t>Nominal LCMS</a:t>
            </a:r>
            <a:r>
              <a:rPr lang="en-US" sz="1800"/>
              <a:t> (186) – those who do not attend worship monthly, but still consider themselves LCMS Lutherans</a:t>
            </a:r>
          </a:p>
          <a:p>
            <a:pPr>
              <a:lnSpc>
                <a:spcPct val="110000"/>
              </a:lnSpc>
            </a:pPr>
            <a:r>
              <a:rPr lang="en-US"/>
              <a:t>Not LCMS Today – (355)</a:t>
            </a:r>
          </a:p>
          <a:p>
            <a:pPr lvl="1">
              <a:lnSpc>
                <a:spcPct val="110000"/>
              </a:lnSpc>
            </a:pPr>
            <a:r>
              <a:rPr lang="en-US" sz="1800" b="1"/>
              <a:t>Evangelical Protestant </a:t>
            </a:r>
            <a:r>
              <a:rPr lang="en-US" sz="1800"/>
              <a:t>(163) – those attending evangelical protestant denominations (WELS, SBC, PCA, etc.), or a non-denominational church</a:t>
            </a:r>
          </a:p>
          <a:p>
            <a:pPr lvl="1">
              <a:lnSpc>
                <a:spcPct val="110000"/>
              </a:lnSpc>
            </a:pPr>
            <a:r>
              <a:rPr lang="en-US" sz="1800" b="1"/>
              <a:t>Mainline Protestant</a:t>
            </a:r>
            <a:r>
              <a:rPr lang="en-US" sz="1800"/>
              <a:t> (63) – those in mainline denominations (ELCA, PCUSA, UMC, etc.)</a:t>
            </a:r>
          </a:p>
          <a:p>
            <a:pPr lvl="1">
              <a:lnSpc>
                <a:spcPct val="110000"/>
              </a:lnSpc>
            </a:pPr>
            <a:r>
              <a:rPr lang="en-US" sz="1800" b="1"/>
              <a:t>Non-Protestant Christian </a:t>
            </a:r>
            <a:r>
              <a:rPr lang="en-US" sz="1800"/>
              <a:t>(11) – those who are now Catholic or Orthodox</a:t>
            </a:r>
          </a:p>
          <a:p>
            <a:pPr lvl="1">
              <a:lnSpc>
                <a:spcPct val="110000"/>
              </a:lnSpc>
            </a:pPr>
            <a:r>
              <a:rPr lang="en-US" sz="1800" b="1"/>
              <a:t>Unaffiliated</a:t>
            </a:r>
            <a:r>
              <a:rPr lang="en-US" sz="1800"/>
              <a:t> (92) – those who identified themselves as atheists, agnostics, spiritual but not religious (SBNR) with not church activity, or belonging to a different faith</a:t>
            </a:r>
          </a:p>
          <a:p>
            <a:pPr lvl="1">
              <a:lnSpc>
                <a:spcPct val="110000"/>
              </a:lnSpc>
            </a:pPr>
            <a:r>
              <a:rPr lang="en-US" sz="1800" b="1"/>
              <a:t>Unclassifiable </a:t>
            </a:r>
            <a:r>
              <a:rPr lang="en-US" sz="1800"/>
              <a:t>(26) – these people indicated they were “Spiritual but not religious”, but reported active church attendance and did not fit statistically with other groups.</a:t>
            </a:r>
            <a:endParaRPr lang="en-US" sz="1800" b="1"/>
          </a:p>
          <a:p>
            <a:pPr marL="457200" lvl="1" indent="0">
              <a:lnSpc>
                <a:spcPct val="110000"/>
              </a:lnSpc>
              <a:buNone/>
            </a:pPr>
            <a:endParaRPr lang="en-US" sz="1800"/>
          </a:p>
        </p:txBody>
      </p:sp>
      <p:sp>
        <p:nvSpPr>
          <p:cNvPr id="5" name="Footer Placeholder 4">
            <a:extLst>
              <a:ext uri="{FF2B5EF4-FFF2-40B4-BE49-F238E27FC236}">
                <a16:creationId xmlns:a16="http://schemas.microsoft.com/office/drawing/2014/main" id="{837D42CD-82C8-48FB-9B44-74492FE1FAE9}"/>
              </a:ext>
            </a:extLst>
          </p:cNvPr>
          <p:cNvSpPr>
            <a:spLocks noGrp="1"/>
          </p:cNvSpPr>
          <p:nvPr>
            <p:ph type="ftr" sz="quarter" idx="11"/>
          </p:nvPr>
        </p:nvSpPr>
        <p:spPr/>
        <p:txBody>
          <a:bodyPr/>
          <a:lstStyle/>
          <a:p>
            <a:r>
              <a:rPr lang="en-US"/>
              <a:t>LCMS Research Services &amp; LCMS Youth Ministry</a:t>
            </a:r>
          </a:p>
        </p:txBody>
      </p:sp>
      <p:sp>
        <p:nvSpPr>
          <p:cNvPr id="8" name="TextBox 7">
            <a:extLst>
              <a:ext uri="{FF2B5EF4-FFF2-40B4-BE49-F238E27FC236}">
                <a16:creationId xmlns:a16="http://schemas.microsoft.com/office/drawing/2014/main" id="{DD7F7727-4E87-4411-A9A4-63BCF4F9FFC2}"/>
              </a:ext>
            </a:extLst>
          </p:cNvPr>
          <p:cNvSpPr txBox="1"/>
          <p:nvPr/>
        </p:nvSpPr>
        <p:spPr>
          <a:xfrm>
            <a:off x="254000" y="6337300"/>
            <a:ext cx="9194800" cy="276999"/>
          </a:xfrm>
          <a:prstGeom prst="rect">
            <a:avLst/>
          </a:prstGeom>
          <a:noFill/>
        </p:spPr>
        <p:txBody>
          <a:bodyPr wrap="square" rtlCol="0">
            <a:spAutoFit/>
          </a:bodyPr>
          <a:lstStyle/>
          <a:p>
            <a:r>
              <a:rPr lang="en-US" sz="1200" b="1" i="1"/>
              <a:t>*The above counts only include young adults (18-35 years old) who were at one time confirmed in the LCMS.</a:t>
            </a:r>
          </a:p>
        </p:txBody>
      </p:sp>
    </p:spTree>
    <p:extLst>
      <p:ext uri="{BB962C8B-B14F-4D97-AF65-F5344CB8AC3E}">
        <p14:creationId xmlns:p14="http://schemas.microsoft.com/office/powerpoint/2010/main" val="13981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33F8D-3C54-4491-90D0-F4C197F7B82F}"/>
              </a:ext>
            </a:extLst>
          </p:cNvPr>
          <p:cNvSpPr>
            <a:spLocks noGrp="1"/>
          </p:cNvSpPr>
          <p:nvPr>
            <p:ph type="title"/>
          </p:nvPr>
        </p:nvSpPr>
        <p:spPr>
          <a:xfrm>
            <a:off x="457200" y="439265"/>
            <a:ext cx="6446803" cy="1325563"/>
          </a:xfrm>
        </p:spPr>
        <p:txBody>
          <a:bodyPr/>
          <a:lstStyle/>
          <a:p>
            <a:pPr algn="ctr"/>
            <a:r>
              <a:rPr lang="en-US" dirty="0">
                <a:solidFill>
                  <a:schemeClr val="bg1"/>
                </a:solidFill>
              </a:rPr>
              <a:t>If you missed the previous webinar…</a:t>
            </a:r>
          </a:p>
        </p:txBody>
      </p:sp>
      <p:sp>
        <p:nvSpPr>
          <p:cNvPr id="5" name="Content Placeholder 4">
            <a:extLst>
              <a:ext uri="{FF2B5EF4-FFF2-40B4-BE49-F238E27FC236}">
                <a16:creationId xmlns:a16="http://schemas.microsoft.com/office/drawing/2014/main" id="{9C89D4E6-5372-4235-89F6-B2568BC004D5}"/>
              </a:ext>
            </a:extLst>
          </p:cNvPr>
          <p:cNvSpPr>
            <a:spLocks noGrp="1"/>
          </p:cNvSpPr>
          <p:nvPr>
            <p:ph sz="half" idx="2"/>
          </p:nvPr>
        </p:nvSpPr>
        <p:spPr>
          <a:xfrm>
            <a:off x="457200" y="2016087"/>
            <a:ext cx="6968169" cy="4173576"/>
          </a:xfrm>
        </p:spPr>
        <p:txBody>
          <a:bodyPr/>
          <a:lstStyle/>
          <a:p>
            <a:r>
              <a:rPr lang="en-US" dirty="0">
                <a:solidFill>
                  <a:schemeClr val="bg1"/>
                </a:solidFill>
              </a:rPr>
              <a:t>Check out the Dropbox or YouTube where you can watch us discuss the importance of parents and home congregation.</a:t>
            </a:r>
          </a:p>
          <a:p>
            <a:r>
              <a:rPr lang="en-US" dirty="0">
                <a:solidFill>
                  <a:schemeClr val="bg1"/>
                </a:solidFill>
              </a:rPr>
              <a:t>The survey questions will be available in the Dropbox so you can see the exact questions and how they are were asked.</a:t>
            </a:r>
          </a:p>
        </p:txBody>
      </p:sp>
    </p:spTree>
    <p:extLst>
      <p:ext uri="{BB962C8B-B14F-4D97-AF65-F5344CB8AC3E}">
        <p14:creationId xmlns:p14="http://schemas.microsoft.com/office/powerpoint/2010/main" val="31785420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Custom 17">
      <a:dk1>
        <a:sysClr val="windowText" lastClr="000000"/>
      </a:dk1>
      <a:lt1>
        <a:sysClr val="window" lastClr="FFFFFF"/>
      </a:lt1>
      <a:dk2>
        <a:srgbClr val="87746A"/>
      </a:dk2>
      <a:lt2>
        <a:srgbClr val="C3B6B1"/>
      </a:lt2>
      <a:accent1>
        <a:srgbClr val="005596"/>
      </a:accent1>
      <a:accent2>
        <a:srgbClr val="BF311A"/>
      </a:accent2>
      <a:accent3>
        <a:srgbClr val="387C2B"/>
      </a:accent3>
      <a:accent4>
        <a:srgbClr val="4F0B7B"/>
      </a:accent4>
      <a:accent5>
        <a:srgbClr val="C54C00"/>
      </a:accent5>
      <a:accent6>
        <a:srgbClr val="FDBE56"/>
      </a:accent6>
      <a:hlink>
        <a:srgbClr val="007CC2"/>
      </a:hlink>
      <a:folHlink>
        <a:srgbClr val="939BA1"/>
      </a:folHlink>
    </a:clrScheme>
    <a:fontScheme name="Custom 1">
      <a:majorFont>
        <a:latin typeface="Goudy Old Style"/>
        <a:ea typeface=""/>
        <a:cs typeface=""/>
      </a:majorFont>
      <a:minorFont>
        <a:latin typeface="Helvetica"/>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15F579B5A8448B09C5EDD2BB839BD" ma:contentTypeVersion="7" ma:contentTypeDescription="Create a new document." ma:contentTypeScope="" ma:versionID="7994d7690395c87abc51915c989e6044">
  <xsd:schema xmlns:xsd="http://www.w3.org/2001/XMLSchema" xmlns:xs="http://www.w3.org/2001/XMLSchema" xmlns:p="http://schemas.microsoft.com/office/2006/metadata/properties" xmlns:ns2="bb1c04db-58c6-4e19-9048-bb68a7d26947" xmlns:ns3="d2c080ed-8e18-4aa8-9ca2-3a68b24e6273" targetNamespace="http://schemas.microsoft.com/office/2006/metadata/properties" ma:root="true" ma:fieldsID="0ab73da126de2141c705e0fbe8690ded" ns2:_="" ns3:_="">
    <xsd:import namespace="bb1c04db-58c6-4e19-9048-bb68a7d26947"/>
    <xsd:import namespace="d2c080ed-8e18-4aa8-9ca2-3a68b24e62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c04db-58c6-4e19-9048-bb68a7d269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080ed-8e18-4aa8-9ca2-3a68b24e62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3039B-4559-4A09-81BE-0AAF76372FD7}"/>
</file>

<file path=customXml/itemProps2.xml><?xml version="1.0" encoding="utf-8"?>
<ds:datastoreItem xmlns:ds="http://schemas.openxmlformats.org/officeDocument/2006/customXml" ds:itemID="{61887770-75F3-4D08-93A3-D3ECE96FFEB4}">
  <ds:schemaRefs>
    <ds:schemaRef ds:uri="bb1c04db-58c6-4e19-9048-bb68a7d26947"/>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2006/metadata/properties"/>
    <ds:schemaRef ds:uri="d2c080ed-8e18-4aa8-9ca2-3a68b24e627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4B05BC4-39BA-4CDF-BFFF-42F82EB31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3741</TotalTime>
  <Words>3052</Words>
  <Application>Microsoft Office PowerPoint</Application>
  <PresentationFormat>Widescreen</PresentationFormat>
  <Paragraphs>271</Paragraphs>
  <Slides>38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Calibri Light</vt:lpstr>
      <vt:lpstr>Franklin Gothic</vt:lpstr>
      <vt:lpstr>Goudy Old Style</vt:lpstr>
      <vt:lpstr>Helvetica</vt:lpstr>
      <vt:lpstr>Minion Pro</vt:lpstr>
      <vt:lpstr>Proxima Nova</vt:lpstr>
      <vt:lpstr>Proxima Nova A Semibold</vt:lpstr>
      <vt:lpstr>Times New Roman</vt:lpstr>
      <vt:lpstr>Custom Design</vt:lpstr>
      <vt:lpstr>Berlin</vt:lpstr>
      <vt:lpstr>Retention of Lutheran Millennials</vt:lpstr>
      <vt:lpstr> Webinar Tip</vt:lpstr>
      <vt:lpstr>Background: About this Study</vt:lpstr>
      <vt:lpstr>Disclaimer</vt:lpstr>
      <vt:lpstr>The Main Question Behind the Survey</vt:lpstr>
      <vt:lpstr>Who took the Survey?</vt:lpstr>
      <vt:lpstr>We Heard From 377 Young Adults Who Do Not Self-Identify as LCMS Lutheran</vt:lpstr>
      <vt:lpstr>Individuals Confirmed in the LCMS Classified in Six Categories Based on Current Affiliation</vt:lpstr>
      <vt:lpstr>If you missed the previous webinar…</vt:lpstr>
      <vt:lpstr>Importance of Christian Community and Congregation Involvement</vt:lpstr>
      <vt:lpstr>People stay in the church, in my experience, because of the innate sense of belonging. If you find that you no longer need that stable community, having found it elsewhere, there is not much incentive for members to stay.</vt:lpstr>
      <vt:lpstr>Involvement in Peer Ministries Correlates Strongly with Religious Affiliation</vt:lpstr>
      <vt:lpstr>Who They Date and Marry is Another Major Component of Affiliation</vt:lpstr>
      <vt:lpstr>…every LCMS congregation I have been to lacks a young adult group which is becoming a forgotten part of the church (probably hence this survey).  Being a young adult in a new city, I find the church a great place to meet people who share my values and if there is no dedicated young adult group, I feel left out and don't know where to begin to meet peers with my values.  A young adult group that is open and welcoming to new people AND has structure is the first thing I look for in a church combined with sound doctrine, of course.</vt:lpstr>
      <vt:lpstr>[In my home church] there were not many ways to get connected. …my church never made me feel welcome. There were not opportunities to connect with my age group after high school and the sermons were not relevant. …I feel more connected in my Nazarene church because I am able to volunteer, serve, connect with twenty-somethings, reach out to my pastor. I feel wanted and loved and my faith is stronger than ever. But there are many from my former LCMS youth group who have left the church altogether or become atheist. I feel that my Lutheran church could have done more but just didn’t care.</vt:lpstr>
      <vt:lpstr>Attitudes and Opinions about Congregation Life and Involvement</vt:lpstr>
      <vt:lpstr>Having Opportunities to Serve Greatly Reduces the Chances of Young Adults Leaving the Church</vt:lpstr>
      <vt:lpstr>Community and Involvement Factors Contributing to Active Adherence</vt:lpstr>
      <vt:lpstr>Congregations can consider…</vt:lpstr>
      <vt:lpstr>Ministering Though Pivotal Moments and Major Life Transitions</vt:lpstr>
      <vt:lpstr>The Importance of Staying Connected After Graduation</vt:lpstr>
      <vt:lpstr>Graduation from Highschool and the Years Following are When Most Left the Church</vt:lpstr>
      <vt:lpstr>Comparing Church Attendance Over Time By Their Current Worship Attendance</vt:lpstr>
      <vt:lpstr>There is not [an LCMS church] close to where I am currently living/attending school. I emailed a leader of our congregation inquiring of the nearest church and never received a reply. I have also reached out regarding simple things like receiving offering envelopes and never got an answer. </vt:lpstr>
      <vt:lpstr>Leaving college I was unable to find a Lutheran church with a young adult ministry (or even many young adults that attended for that matter). I believe church is supposed to be a community that befriends you and challenges you and commits to each other rather than just a Sunday morning ritual. … I'm growing here [in my new church] in a way I don't think possible without community.</vt:lpstr>
      <vt:lpstr>Frequently Mentioned Reasons for Leaving the LCMS (regardless of affiliation)</vt:lpstr>
      <vt:lpstr>Pivotal Moments in their Faith</vt:lpstr>
      <vt:lpstr>“Pivotal Moments” in the Spiritual Lives of Young Adults</vt:lpstr>
      <vt:lpstr>Common Types of Pivotal Moments</vt:lpstr>
      <vt:lpstr>After my friends were in the car crash when I was 16 I started questioning. After my youth group told me not to come back if I wasn't going to attend regularly, I quit God. I came back by the grace of God and strong friends in college. None of the people who helped me were Lutheran.</vt:lpstr>
      <vt:lpstr>I was diagnosed with cancer my senior year of high school. My diagnosis challenged everything I'd been taught about what it meant to suffer as a Christian. I grew angry with God and with my church community because I didn't feel my questions were being answered or my experience validated. I was hurt and confused and tired. That season in my life has made me reluctant to attach myself to a church community again.</vt:lpstr>
      <vt:lpstr>I am a strong believer in christ and wish a church home that alined with my beliefs was more accessible. I genuinely wish it could be the LCMS as that is the church I grew up in and am familiar with. I believe many of my peers feel the same way. We would like to participate but feel largely forced out and unwelcome. …I have never had a church leader ask me of my opinions or get to know me. There has been little effort made to reach the millennial population.  …After I was confirmed in 8th grade and went to high school I was never reached out to, or included in any church meetings despite technically being a member. I wanted to participate but had very few options to do so. </vt:lpstr>
      <vt:lpstr>Ministering through Pivotal Moments Contributing to Active Adherence</vt:lpstr>
      <vt:lpstr>Congregations should consider… </vt:lpstr>
      <vt:lpstr>Ministering Through Pivotal Moments and Major Life Transitions Response</vt:lpstr>
      <vt:lpstr>Enter into their World and Confusion</vt:lpstr>
      <vt:lpstr>Your Approach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Retention of Lutheran Millennials</dc:title>
  <dc:creator>Shults, Julianna</dc:creator>
  <cp:lastModifiedBy>Shults, Julianna</cp:lastModifiedBy>
  <cp:revision>90</cp:revision>
  <dcterms:modified xsi:type="dcterms:W3CDTF">2018-05-14T18:04:00Z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0x01010043215F579B5A8448B09C5EDD2BB839BD</vt:lpwstr>
  </property>
</Properties>
</file>